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0" r:id="rId4"/>
    <p:sldMasterId id="2147483711" r:id="rId5"/>
    <p:sldMasterId id="2147483712" r:id="rId6"/>
    <p:sldMasterId id="2147483713" r:id="rId7"/>
    <p:sldMasterId id="214748371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Lst>
  <p:sldSz cy="5143500" cx="9144000"/>
  <p:notesSz cx="6858000" cy="9144000"/>
  <p:embeddedFontLst>
    <p:embeddedFont>
      <p:font typeface="Montserrat SemiBold"/>
      <p:regular r:id="rId76"/>
      <p:bold r:id="rId77"/>
      <p:italic r:id="rId78"/>
      <p:boldItalic r:id="rId79"/>
    </p:embeddedFont>
    <p:embeddedFont>
      <p:font typeface="Proxima Nova"/>
      <p:regular r:id="rId80"/>
      <p:bold r:id="rId81"/>
      <p:italic r:id="rId82"/>
      <p:boldItalic r:id="rId83"/>
    </p:embeddedFont>
    <p:embeddedFont>
      <p:font typeface="Roboto"/>
      <p:regular r:id="rId84"/>
      <p:bold r:id="rId85"/>
      <p:italic r:id="rId86"/>
      <p:boldItalic r:id="rId87"/>
    </p:embeddedFont>
    <p:embeddedFont>
      <p:font typeface="Montserrat"/>
      <p:regular r:id="rId88"/>
      <p:bold r:id="rId89"/>
      <p:italic r:id="rId90"/>
      <p:boldItalic r:id="rId91"/>
    </p:embeddedFont>
    <p:embeddedFont>
      <p:font typeface="Cabin"/>
      <p:regular r:id="rId92"/>
      <p:bold r:id="rId93"/>
      <p:italic r:id="rId94"/>
      <p:boldItalic r:id="rId95"/>
    </p:embeddedFont>
    <p:embeddedFont>
      <p:font typeface="Open Sans Light"/>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Cabin-boldItalic.fntdata"/><Relationship Id="rId94" Type="http://schemas.openxmlformats.org/officeDocument/2006/relationships/font" Target="fonts/Cabin-italic.fntdata"/><Relationship Id="rId97" Type="http://schemas.openxmlformats.org/officeDocument/2006/relationships/font" Target="fonts/OpenSansLight-bold.fntdata"/><Relationship Id="rId96" Type="http://schemas.openxmlformats.org/officeDocument/2006/relationships/font" Target="fonts/OpenSansLight-regular.fntdata"/><Relationship Id="rId11" Type="http://schemas.openxmlformats.org/officeDocument/2006/relationships/slide" Target="slides/slide2.xml"/><Relationship Id="rId99" Type="http://schemas.openxmlformats.org/officeDocument/2006/relationships/font" Target="fonts/OpenSansLight-boldItalic.fntdata"/><Relationship Id="rId10" Type="http://schemas.openxmlformats.org/officeDocument/2006/relationships/slide" Target="slides/slide1.xml"/><Relationship Id="rId98" Type="http://schemas.openxmlformats.org/officeDocument/2006/relationships/font" Target="fonts/OpenSansLight-italic.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Montserrat-boldItalic.fntdata"/><Relationship Id="rId90" Type="http://schemas.openxmlformats.org/officeDocument/2006/relationships/font" Target="fonts/Montserrat-italic.fntdata"/><Relationship Id="rId93" Type="http://schemas.openxmlformats.org/officeDocument/2006/relationships/font" Target="fonts/Cabin-bold.fntdata"/><Relationship Id="rId92" Type="http://schemas.openxmlformats.org/officeDocument/2006/relationships/font" Target="fonts/Cabin-regular.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font" Target="fonts/Roboto-regular.fntdata"/><Relationship Id="rId83" Type="http://schemas.openxmlformats.org/officeDocument/2006/relationships/font" Target="fonts/ProximaNova-boldItalic.fntdata"/><Relationship Id="rId86" Type="http://schemas.openxmlformats.org/officeDocument/2006/relationships/font" Target="fonts/Roboto-italic.fntdata"/><Relationship Id="rId85" Type="http://schemas.openxmlformats.org/officeDocument/2006/relationships/font" Target="fonts/Roboto-bold.fntdata"/><Relationship Id="rId88" Type="http://schemas.openxmlformats.org/officeDocument/2006/relationships/font" Target="fonts/Montserrat-regular.fntdata"/><Relationship Id="rId87" Type="http://schemas.openxmlformats.org/officeDocument/2006/relationships/font" Target="fonts/Roboto-boldItalic.fntdata"/><Relationship Id="rId89" Type="http://schemas.openxmlformats.org/officeDocument/2006/relationships/font" Target="fonts/Montserrat-bold.fntdata"/><Relationship Id="rId80" Type="http://schemas.openxmlformats.org/officeDocument/2006/relationships/font" Target="fonts/ProximaNova-regular.fntdata"/><Relationship Id="rId82" Type="http://schemas.openxmlformats.org/officeDocument/2006/relationships/font" Target="fonts/ProximaNova-italic.fntdata"/><Relationship Id="rId81" Type="http://schemas.openxmlformats.org/officeDocument/2006/relationships/font" Target="fonts/ProximaNova-bold.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font" Target="fonts/MontserratSemiBold-bold.fntdata"/><Relationship Id="rId76" Type="http://schemas.openxmlformats.org/officeDocument/2006/relationships/font" Target="fonts/MontserratSemiBold-regular.fntdata"/><Relationship Id="rId79" Type="http://schemas.openxmlformats.org/officeDocument/2006/relationships/font" Target="fonts/MontserratSemiBold-boldItalic.fntdata"/><Relationship Id="rId78" Type="http://schemas.openxmlformats.org/officeDocument/2006/relationships/font" Target="fonts/MontserratSemiBold-italic.fntdata"/><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4c089926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24c0899263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rPr>
              <a:t>Welcome to the workshop: Using the BCCVL to solve environmental problems, brought to you by the EcoCommons program</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rPr>
              <a:t>Firstly, as we gather for this workshop dispersed across many physical locations, I would like to take a moment to acknowledge the various traditional owners of the lands on which we meet, including the the Traditional Custodians of the ACT, the Ngunnawal people where I am today. I acknowledge the Elders – past, present and emerging of all the lands that we work and live on, and recognise their extraordinary contributions to the cultural, economic and scientific domains that we will discuss today. </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b="1" sz="1000">
              <a:solidFill>
                <a:schemeClr val="dk1"/>
              </a:solidFill>
              <a:latin typeface="Montserrat"/>
              <a:ea typeface="Montserrat"/>
              <a:cs typeface="Montserrat"/>
              <a:sym typeface="Montserra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24c0899263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24c0899263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22b4a6bfdd_2_35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122b4a6bfdd_2_3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One of the most fundamental questions in ecology is ‘why do species occur in certain places, but not in others?’. For each individual species, there is a range of factors that form the answer to this question. These factors broadly fall into three categories: biological factors, which refers to all living organisms that might interact with the species of interest, for example as prey, competitors or as providers of the living environment. Abiotic factors, which refer to the non-living parts of the environment, such as temperature, rainfall, or water salinity. And the third factor is dispersal barriers or the ability of a species to reach a certain place.</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92" name="Google Shape;492;g122b4a6bfdd_2_353: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4c0899263_0_1519: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g124c0899263_0_15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Species distribution models mostly focus on the environmental conditions to determine locations that are suitable for a species to survive. This type of modeling is therefore also called environmental niche or ecological niche modelling.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When we talk about a species’ environmental niche, we refer to the set of environmental conditions in which a species can survive and persist. </a:t>
            </a:r>
            <a:endParaRPr/>
          </a:p>
          <a:p>
            <a:pPr indent="0" lvl="0" marL="0" marR="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(C) </a:t>
            </a:r>
            <a:r>
              <a:rPr b="0" i="0" lang="en" sz="1200" u="none" strike="noStrike">
                <a:solidFill>
                  <a:schemeClr val="dk1"/>
                </a:solidFill>
                <a:latin typeface="Calibri"/>
                <a:ea typeface="Calibri"/>
                <a:cs typeface="Calibri"/>
                <a:sym typeface="Calibri"/>
              </a:rPr>
              <a:t>The </a:t>
            </a:r>
            <a:r>
              <a:rPr b="0" i="1" lang="en" sz="1200" u="none" strike="noStrike">
                <a:solidFill>
                  <a:schemeClr val="dk1"/>
                </a:solidFill>
                <a:latin typeface="Calibri"/>
                <a:ea typeface="Calibri"/>
                <a:cs typeface="Calibri"/>
                <a:sym typeface="Calibri"/>
              </a:rPr>
              <a:t>fundamental niche</a:t>
            </a:r>
            <a:r>
              <a:rPr b="0" i="0" lang="en" sz="1200" u="none" strike="noStrike">
                <a:solidFill>
                  <a:schemeClr val="dk1"/>
                </a:solidFill>
                <a:latin typeface="Calibri"/>
                <a:ea typeface="Calibri"/>
                <a:cs typeface="Calibri"/>
                <a:sym typeface="Calibri"/>
              </a:rPr>
              <a:t> of a species refers to the environmental conditions where a species can occur, and assumes that the species only occurs there and nowhere else. So in this example, a species was found to occur in places where it is not too hot and not too cold, and not too wet or too dry.</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a species is not necessarily found in every location that has suitable environmental conditions. This is because the distribution of a species is also influenced by biotic factors, and can thus be limited by the presence of a predator, or the absence of food. The area that is actually occupied by a species is referred to as the </a:t>
            </a:r>
            <a:r>
              <a:rPr b="0" i="1" lang="en" sz="1200" u="none" strike="noStrike">
                <a:solidFill>
                  <a:schemeClr val="dk1"/>
                </a:solidFill>
                <a:latin typeface="Calibri"/>
                <a:ea typeface="Calibri"/>
                <a:cs typeface="Calibri"/>
                <a:sym typeface="Calibri"/>
              </a:rPr>
              <a:t>realized niche</a:t>
            </a:r>
            <a:r>
              <a:rPr b="0" i="0" lang="en" sz="1200" u="none" strike="noStrik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When we look at species distributions plotted on a map, the realized niche refers to the places where we have observed a species and thus know it definitely occurs; this is the species’ </a:t>
            </a:r>
            <a:r>
              <a:rPr b="0" i="1" lang="en" sz="1200" u="none" strike="noStrike">
                <a:solidFill>
                  <a:schemeClr val="dk1"/>
                </a:solidFill>
                <a:latin typeface="Calibri"/>
                <a:ea typeface="Calibri"/>
                <a:cs typeface="Calibri"/>
                <a:sym typeface="Calibri"/>
              </a:rPr>
              <a:t>actual</a:t>
            </a:r>
            <a:r>
              <a:rPr b="0" i="0" lang="en" sz="1200" u="none" strike="noStrike">
                <a:solidFill>
                  <a:schemeClr val="dk1"/>
                </a:solidFill>
                <a:latin typeface="Calibri"/>
                <a:ea typeface="Calibri"/>
                <a:cs typeface="Calibri"/>
                <a:sym typeface="Calibri"/>
              </a:rPr>
              <a:t> distribution. The fundamental niche indicates areas that have similar suitable environmental conditions, and this is thus referred to as a species’ </a:t>
            </a:r>
            <a:r>
              <a:rPr b="0" i="1" lang="en" sz="1200" u="none" strike="noStrike">
                <a:solidFill>
                  <a:schemeClr val="dk1"/>
                </a:solidFill>
                <a:latin typeface="Calibri"/>
                <a:ea typeface="Calibri"/>
                <a:cs typeface="Calibri"/>
                <a:sym typeface="Calibri"/>
              </a:rPr>
              <a:t>potential</a:t>
            </a:r>
            <a:r>
              <a:rPr b="0" i="0" lang="en" sz="1200" u="none" strike="noStrike">
                <a:solidFill>
                  <a:schemeClr val="dk1"/>
                </a:solidFill>
                <a:latin typeface="Calibri"/>
                <a:ea typeface="Calibri"/>
                <a:cs typeface="Calibri"/>
                <a:sym typeface="Calibri"/>
              </a:rPr>
              <a:t> distribution.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Because species distribution models are useful in highlighting both actual and potential distributions, they can be used for various applications:</a:t>
            </a:r>
            <a:endParaRPr b="1">
              <a:solidFill>
                <a:schemeClr val="dk1"/>
              </a:solidFill>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520" name="Google Shape;520;g124c0899263_0_1519: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4c0899263_0_1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124c0899263_0_15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42" name="Google Shape;542;g124c0899263_0_154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24c0899263_0_15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124c0899263_0_15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52" name="Google Shape;552;g124c0899263_0_1549: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4c0899263_0_15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124c0899263_0_15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To calibrate a correlative species distribution model we need two types of input data: species occurrences, and measurements of a suite of environmental variables, such as temperature and rainfall. </a:t>
            </a:r>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These two types of data are then put into an algorithm to find associations between the known occurrences of a species and the environmental conditions at those sites, so we can identify the environmental conditions that are suitable for a species to survive.  When we talk about an algorithm, we mean the actual method that you use to determine the probability of occurrence based on a set of environmental data. Which algorithm is most suitable is dependent on the type of data that you have, but it also goes the other way around: based on your preferred algorithm there are different optimal methods to generate your data (for example pseudo-absence data – which we’ll get into shortly).</a:t>
            </a:r>
            <a:endParaRPr/>
          </a:p>
        </p:txBody>
      </p:sp>
      <p:sp>
        <p:nvSpPr>
          <p:cNvPr id="562" name="Google Shape;562;g124c0899263_0_155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2b4a6bfdd_2_9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g122b4a6bfdd_2_9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Geographic models only use presence data, and no environmental data(C). The models use simple algorithms that predict that a species is present at sites within a certain shape or distance around the occurrence points (C). An example is the convex hull model that draws a shape around the outermost occurrence points (a convex hull) and predicts that a species can be present anywhere within the convex hull, and will be absent outside the convex hull. Because geographic models do not take into account the environmental conditions of occurrence sites, they are often not considered as true species distribution models. But they provide a good method to get a quick idea of the spatial extent of a species.</a:t>
            </a:r>
            <a:endParaRPr/>
          </a:p>
        </p:txBody>
      </p:sp>
      <p:sp>
        <p:nvSpPr>
          <p:cNvPr id="580" name="Google Shape;580;g122b4a6bfdd_2_931: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22b4a6bfdd_2_9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122b4a6bfdd_2_9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Profile models are the most basic true species distribution models. Like geographic models, they also use only occurrence data, but these models do use environmental data as well. The best known profile method is Bioclim</a:t>
            </a:r>
            <a:r>
              <a:rPr lang="en" sz="1200">
                <a:solidFill>
                  <a:schemeClr val="dk1"/>
                </a:solidFill>
                <a:latin typeface="Calibri"/>
                <a:ea typeface="Calibri"/>
                <a:cs typeface="Calibri"/>
                <a:sym typeface="Calibri"/>
              </a:rPr>
              <a:t> </a:t>
            </a:r>
            <a:r>
              <a:rPr b="0" i="0" lang="en" sz="1200" u="none" strike="noStrike">
                <a:solidFill>
                  <a:schemeClr val="dk1"/>
                </a:solidFill>
                <a:latin typeface="Calibri"/>
                <a:ea typeface="Calibri"/>
                <a:cs typeface="Calibri"/>
                <a:sym typeface="Calibri"/>
              </a:rPr>
              <a:t>(C) which is considered as the first species distribution model. Bioclim constructs the suitable environmental space as a bounding box around the minimum and maximum values of the environmental variables for all occurrences (C). The green area (C) within the bounding box represents the suitable environmental conditions for a species to survive. With multiple variables, this results in a multi-dimensional rectilinear envelope ((C)</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Profile models can only handle continuous predictors, and do not take into account interactions between environmental variables. </a:t>
            </a:r>
            <a:br>
              <a:rPr lang="en"/>
            </a:br>
            <a:endParaRPr/>
          </a:p>
        </p:txBody>
      </p:sp>
      <p:sp>
        <p:nvSpPr>
          <p:cNvPr id="620" name="Google Shape;620;g122b4a6bfdd_2_97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22b4a6bfdd_2_1040:notes"/>
          <p:cNvSpPr/>
          <p:nvPr>
            <p:ph idx="2" type="sldImg"/>
          </p:nvPr>
        </p:nvSpPr>
        <p:spPr>
          <a:xfrm>
            <a:off x="325438" y="698500"/>
            <a:ext cx="6208800" cy="3492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122b4a6bfdd_2_10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691" name="Google Shape;691;g122b4a6bfdd_2_104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22b4a6bfdd_2_10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g122b4a6bfdd_2_10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Statistical regression models need both presence and absence data. These models also use environmental data, and the algorithms use all the data available to estimate the coefficients of the environmental variables, and they construct a function that best describes the effect of those variables on species occurrence. Statistical regression models can handle both continuous and categorical predictors and also include interactions between those variables. Three popular statistical algorithms for species distribution modelling are generalized linear models, generalized additive models and multivariate adaptive regression splines.</a:t>
            </a:r>
            <a:endParaRPr/>
          </a:p>
        </p:txBody>
      </p:sp>
      <p:sp>
        <p:nvSpPr>
          <p:cNvPr id="744" name="Google Shape;744;g122b4a6bfdd_2_1092: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2b4a6bfdd_2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122b4a6bfdd_2_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736" lvl="0" marL="457136" rtl="0" algn="l">
              <a:lnSpc>
                <a:spcPct val="140000"/>
              </a:lnSpc>
              <a:spcBef>
                <a:spcPts val="0"/>
              </a:spcBef>
              <a:spcAft>
                <a:spcPts val="0"/>
              </a:spcAft>
              <a:buClr>
                <a:schemeClr val="dk1"/>
              </a:buClr>
              <a:buSzPts val="1300"/>
              <a:buNone/>
            </a:pPr>
            <a:r>
              <a:t/>
            </a:r>
            <a:endParaRPr sz="100"/>
          </a:p>
        </p:txBody>
      </p:sp>
      <p:sp>
        <p:nvSpPr>
          <p:cNvPr id="354" name="Google Shape;354;g122b4a6bfdd_2_18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22b4a6bfdd_2_1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g122b4a6bfdd_2_1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The last group is machine learning models, which also use environmental data. While statistical models use all data to build the function, machine learning models typically train the model on one part of the dataset and the other part to assess the accuracy of the model. Most machine learning models use both presence and absence data, but there is one exception.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This is Maxent, which predicts species occurrences by finding the distribution that is most spread out, or the closest to uniform, while taking into account the limits of the environmental variables of known locations.</a:t>
            </a:r>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Then we have tree-based models, which predict species occurrence probabilities based on decision trees, and the last machine learning model available in the BCCVL are artificial neural networks.  </a:t>
            </a:r>
            <a:endParaRPr/>
          </a:p>
        </p:txBody>
      </p:sp>
      <p:sp>
        <p:nvSpPr>
          <p:cNvPr id="769" name="Google Shape;769;g122b4a6bfdd_2_111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22b4a6bfdd_2_1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g122b4a6bfdd_2_12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57" name="Google Shape;857;g122b4a6bfdd_2_1203: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24c0899263_0_15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g124c0899263_0_15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67" name="Google Shape;867;g124c0899263_0_1575: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24c0899263_0_1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g124c0899263_0_16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879" name="Google Shape;879;g124c0899263_0_1604: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22b4a6bfdd_2_1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Google Shape;889;g122b4a6bfdd_2_14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There are quite a lot of different algorithms available to model species distributions.</a:t>
            </a:r>
            <a:r>
              <a:rPr lang="en" sz="1200">
                <a:solidFill>
                  <a:schemeClr val="dk1"/>
                </a:solidFill>
                <a:latin typeface="Calibri"/>
                <a:ea typeface="Calibri"/>
                <a:cs typeface="Calibri"/>
                <a:sym typeface="Calibri"/>
              </a:rPr>
              <a:t> Which ones to choose depends on the your question, on the </a:t>
            </a:r>
            <a:r>
              <a:rPr lang="en" sz="1050">
                <a:solidFill>
                  <a:srgbClr val="3C4043"/>
                </a:solidFill>
                <a:highlight>
                  <a:srgbClr val="FFFFFF"/>
                </a:highlight>
                <a:latin typeface="Roboto"/>
                <a:ea typeface="Roboto"/>
                <a:cs typeface="Roboto"/>
                <a:sym typeface="Roboto"/>
              </a:rPr>
              <a:t> available data, and your understanding of your species and its ecology</a:t>
            </a:r>
            <a:endParaRPr/>
          </a:p>
        </p:txBody>
      </p:sp>
      <p:sp>
        <p:nvSpPr>
          <p:cNvPr id="890" name="Google Shape;890;g122b4a6bfdd_2_1491: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4c0899263_0_2067:notes"/>
          <p:cNvSpPr/>
          <p:nvPr>
            <p:ph idx="2" type="sldImg"/>
          </p:nvPr>
        </p:nvSpPr>
        <p:spPr>
          <a:xfrm>
            <a:off x="285750" y="914400"/>
            <a:ext cx="4572000" cy="457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g124c0899263_0_20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Based on the knowledge that we have about physical and chemical processes, and interactions between the atmosphere, the biosphere, the land and the oceans, scientists have built models that represent the earth’s climate system, as shown in this diagram.</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models include natural processes, such as the radiation that the earth receives from the sun, but also human impacts such as the emission of anthropogenic greenhouse gases.</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900" name="Google Shape;900;g124c0899263_0_2067: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4c0899263_0_2078: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Google Shape;911;g124c0899263_0_20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There are four different RCP scenarios. The numbers refer to radiative forcing measured in watts per square meter, by the year 2100.</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This represents the global energy balance, measured as the difference between the amount of energy from the sun that the earth absorbs and the energy that is radiated back to space.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If there is more energy absorbed than radiated back to space, the earth will be warming. </a:t>
            </a:r>
            <a:endParaRPr sz="1200">
              <a:solidFill>
                <a:schemeClr val="dk1"/>
              </a:solidFill>
              <a:latin typeface="Calibri"/>
              <a:ea typeface="Calibri"/>
              <a:cs typeface="Calibri"/>
              <a:sym typeface="Calibri"/>
            </a:endParaRPr>
          </a:p>
        </p:txBody>
      </p:sp>
      <p:sp>
        <p:nvSpPr>
          <p:cNvPr id="912" name="Google Shape;912;g124c0899263_0_207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24c0899263_0_212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g124c0899263_0_2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So, the RCPs give us an indication what consequences our actions can have, and showcase different scenarios with regards to global warming.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are used in combination with General Circulation Models, or Global Climate Models to predict future climate, thus what temperatures and rainfall values we can expect in particular regions.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br>
              <a:rPr lang="en"/>
            </a:br>
            <a:endParaRPr/>
          </a:p>
        </p:txBody>
      </p:sp>
      <p:sp>
        <p:nvSpPr>
          <p:cNvPr id="962" name="Google Shape;962;g124c0899263_0_2127: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24c0899263_0_217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g124c0899263_0_21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So how do we combine species distribution models with climate change projections?</a:t>
            </a:r>
            <a:endParaRPr>
              <a:solidFill>
                <a:schemeClr val="dk1"/>
              </a:solidFill>
            </a:endParaRPr>
          </a:p>
          <a:p>
            <a:pPr indent="-304800" lvl="0" marL="4572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You start with building a species distribution model, so you select your species data and environmental data, and use an algorithm to build a species distribution model.</a:t>
            </a:r>
            <a:endParaRPr sz="1200">
              <a:solidFill>
                <a:schemeClr val="dk1"/>
              </a:solidFill>
              <a:latin typeface="Calibri"/>
              <a:ea typeface="Calibri"/>
              <a:cs typeface="Calibri"/>
              <a:sym typeface="Calibri"/>
            </a:endParaRPr>
          </a:p>
          <a:p>
            <a:pPr indent="-304800" lvl="0" marL="4572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output will give you the predicted distribution under current climate conditions.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sz="1200">
                <a:solidFill>
                  <a:schemeClr val="dk1"/>
                </a:solidFill>
                <a:latin typeface="Calibri"/>
                <a:ea typeface="Calibri"/>
                <a:cs typeface="Calibri"/>
                <a:sym typeface="Calibri"/>
              </a:rPr>
              <a:t>You then add another step to the model, in which you take the outcomes of your species distribution model under current climate conditions, and project these with future climate datasets to obtain a prediction for where your species</a:t>
            </a:r>
            <a:r>
              <a:rPr lang="en">
                <a:solidFill>
                  <a:schemeClr val="dk1"/>
                </a:solidFill>
              </a:rPr>
              <a:t> </a:t>
            </a:r>
            <a:r>
              <a:rPr lang="en" sz="1200">
                <a:solidFill>
                  <a:schemeClr val="dk1"/>
                </a:solidFill>
                <a:latin typeface="Calibri"/>
                <a:ea typeface="Calibri"/>
                <a:cs typeface="Calibri"/>
                <a:sym typeface="Calibri"/>
              </a:rPr>
              <a:t>could occur in the future under a particular climate change scenario. </a:t>
            </a:r>
            <a:endParaRPr sz="1200">
              <a:solidFill>
                <a:schemeClr val="dk1"/>
              </a:solidFill>
              <a:latin typeface="Calibri"/>
              <a:ea typeface="Calibri"/>
              <a:cs typeface="Calibri"/>
              <a:sym typeface="Calibri"/>
            </a:endParaRPr>
          </a:p>
        </p:txBody>
      </p:sp>
      <p:sp>
        <p:nvSpPr>
          <p:cNvPr id="1006" name="Google Shape;1006;g124c0899263_0_217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24c0899263_0_221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g124c0899263_0_22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Across the world, there are lots of different research groups, who have constructed one or more general circulation models.</a:t>
            </a:r>
            <a:endParaRPr>
              <a:solidFill>
                <a:schemeClr val="dk1"/>
              </a:solidFill>
            </a:endParaRPr>
          </a:p>
          <a:p>
            <a:pPr indent="0" lvl="0" marL="0" rtl="0" algn="l">
              <a:lnSpc>
                <a:spcPct val="100000"/>
              </a:lnSpc>
              <a:spcBef>
                <a:spcPts val="0"/>
              </a:spcBef>
              <a:spcAft>
                <a:spcPts val="0"/>
              </a:spcAft>
              <a:buClr>
                <a:schemeClr val="dk1"/>
              </a:buClr>
              <a:buSzPts val="1200"/>
              <a:buFont typeface="Calibri"/>
              <a:buNone/>
            </a:pPr>
            <a:r>
              <a:t/>
            </a:r>
            <a:endParaRPr>
              <a:solidFill>
                <a:schemeClr val="dk1"/>
              </a:solidFill>
            </a:endParaRPr>
          </a:p>
          <a:p>
            <a:pPr indent="0" lvl="0" marL="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You might wonder why there are so many different models, can we not just use one?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Well, the basic structure of these models is the same, but each of the research groups make different choices about which sub-models they include and which earth system processes they want to emphasize. </a:t>
            </a:r>
            <a:endParaRPr>
              <a:solidFill>
                <a:schemeClr val="dk1"/>
              </a:solidFill>
            </a:endParaRPr>
          </a:p>
          <a:p>
            <a:pPr indent="0" lvl="0" marL="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p:txBody>
      </p:sp>
      <p:sp>
        <p:nvSpPr>
          <p:cNvPr id="1047" name="Google Shape;1047;g124c0899263_0_221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2b4a6bfdd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600">
                <a:solidFill>
                  <a:schemeClr val="dk1"/>
                </a:solidFill>
              </a:rPr>
              <a:t>We would like to acknowledge the Traditional Custodians of the land on which we are meeting - that's  </a:t>
            </a:r>
            <a:r>
              <a:rPr b="1" lang="en" sz="1600">
                <a:solidFill>
                  <a:schemeClr val="dk1"/>
                </a:solidFill>
              </a:rPr>
              <a:t>the Jagera and Turrbal peoples where I currently am. </a:t>
            </a:r>
            <a:r>
              <a:rPr lang="en" sz="1600">
                <a:solidFill>
                  <a:schemeClr val="dk1"/>
                </a:solidFill>
              </a:rPr>
              <a:t>We pay my respect to the Elders, past and present, and extend that respect to all  Aboriginal and Torres Strait Islander people.</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We would acknowledge the Traditional Owners and their custodianship of the lands on which we meet today and pay my respect to their Ancestors and their descendants.</a:t>
            </a:r>
            <a:endParaRPr/>
          </a:p>
        </p:txBody>
      </p:sp>
      <p:sp>
        <p:nvSpPr>
          <p:cNvPr id="363" name="Google Shape;363;g122b4a6bfdd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24c0899263_0_2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3" name="Google Shape;1083;g124c0899263_0_2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So if we combine data on RCPs, global circulation models and current species distribution we can estimate how a species habitat will respond to climate change. </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rPr lang="en" sz="1400">
                <a:solidFill>
                  <a:schemeClr val="dk1"/>
                </a:solidFill>
                <a:latin typeface="Calibri"/>
                <a:ea typeface="Calibri"/>
                <a:cs typeface="Calibri"/>
                <a:sym typeface="Calibri"/>
              </a:rPr>
              <a:t>Is is important that we understand how species will respond to climate change and other human impacts so we can prioritize conservation and management efforts.</a:t>
            </a:r>
            <a:endParaRPr sz="1400">
              <a:solidFill>
                <a:schemeClr val="dk1"/>
              </a:solidFill>
            </a:endParaRPr>
          </a:p>
          <a:p>
            <a:pPr indent="0" lvl="0" marL="0" rtl="0" algn="l">
              <a:lnSpc>
                <a:spcPct val="100000"/>
              </a:lnSpc>
              <a:spcBef>
                <a:spcPts val="0"/>
              </a:spcBef>
              <a:spcAft>
                <a:spcPts val="0"/>
              </a:spcAft>
              <a:buClr>
                <a:schemeClr val="dk1"/>
              </a:buClr>
              <a:buSzPts val="1400"/>
              <a:buFont typeface="Arial"/>
              <a:buNone/>
            </a:pPr>
            <a:r>
              <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rPr lang="en" sz="1300">
                <a:solidFill>
                  <a:schemeClr val="dk1"/>
                </a:solidFill>
              </a:rPr>
              <a:t>For example, the Leadbeater’s Possum which is sadly critically endangered. It relies on a specific eucalypt species to survive - the Mountain Ash, which we modelled in the demonstration. </a:t>
            </a:r>
            <a:endParaRPr sz="1300">
              <a:solidFill>
                <a:schemeClr val="dk1"/>
              </a:solidFill>
            </a:endParaRPr>
          </a:p>
          <a:p>
            <a:pPr indent="0" lvl="0" marL="0" rtl="0" algn="l">
              <a:lnSpc>
                <a:spcPct val="100000"/>
              </a:lnSpc>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rPr lang="en" sz="1400">
                <a:solidFill>
                  <a:schemeClr val="dk1"/>
                </a:solidFill>
                <a:latin typeface="Calibri"/>
                <a:ea typeface="Calibri"/>
                <a:cs typeface="Calibri"/>
                <a:sym typeface="Calibri"/>
              </a:rPr>
              <a:t>By conducting the models in the BCCVL we can determine where current suitable habitat is now,  which is shown in the first map here.</a:t>
            </a:r>
            <a:endParaRPr sz="14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rPr lang="en" sz="1400">
                <a:solidFill>
                  <a:schemeClr val="dk1"/>
                </a:solidFill>
                <a:latin typeface="Calibri"/>
                <a:ea typeface="Calibri"/>
                <a:cs typeface="Calibri"/>
                <a:sym typeface="Calibri"/>
              </a:rPr>
              <a:t>We can show where suitable habitat might be in 2075 based on our current lack of climate action, shown n the second map.  </a:t>
            </a:r>
            <a:endParaRPr sz="14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rPr lang="en" sz="1400">
                <a:solidFill>
                  <a:schemeClr val="dk1"/>
                </a:solidFill>
                <a:latin typeface="Calibri"/>
                <a:ea typeface="Calibri"/>
                <a:cs typeface="Calibri"/>
                <a:sym typeface="Calibri"/>
              </a:rPr>
              <a:t>And we can show the change in habitat range,  where </a:t>
            </a:r>
            <a:r>
              <a:rPr lang="en" sz="1500">
                <a:solidFill>
                  <a:schemeClr val="dk1"/>
                </a:solidFill>
                <a:latin typeface="Calibri"/>
                <a:ea typeface="Calibri"/>
                <a:cs typeface="Calibri"/>
                <a:sym typeface="Calibri"/>
              </a:rPr>
              <a:t>Orange shows a range contraction, </a:t>
            </a:r>
            <a:r>
              <a:rPr lang="en" sz="1500">
                <a:solidFill>
                  <a:schemeClr val="dk1"/>
                </a:solidFill>
              </a:rPr>
              <a:t>the blue</a:t>
            </a:r>
            <a:r>
              <a:rPr lang="en" sz="1500">
                <a:solidFill>
                  <a:schemeClr val="dk1"/>
                </a:solidFill>
                <a:latin typeface="Calibri"/>
                <a:ea typeface="Calibri"/>
                <a:cs typeface="Calibri"/>
                <a:sym typeface="Calibri"/>
              </a:rPr>
              <a:t> shows areas of no change  and Green shows a range expansion in suitable habitat. </a:t>
            </a:r>
            <a:endParaRPr sz="15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084" name="Google Shape;1084;g124c0899263_0_22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22b4a6bfdd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22b4a6bfdd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22b4a6bfdd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
        <p:nvSpPr>
          <p:cNvPr id="1109" name="Google Shape;1109;g122b4a6bfdd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22b4a6bfdd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
        <p:nvSpPr>
          <p:cNvPr id="1114" name="Google Shape;1114;g122b4a6bfdd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22b4a6bfdd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22b4a6bfdd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22b4a6bfdd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22b4a6bfdd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22b4a6bfdd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22b4a6bfdd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22b4a6bfdd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22b4a6bfdd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22b4a6bfdd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22b4a6bfdd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22b4a6bfdd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22b4a6bfdd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4c0899263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124c0899263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00000"/>
              </a:lnSpc>
              <a:spcBef>
                <a:spcPts val="0"/>
              </a:spcBef>
              <a:spcAft>
                <a:spcPts val="0"/>
              </a:spcAft>
              <a:buSzPts val="1100"/>
              <a:buNone/>
            </a:pPr>
            <a:r>
              <a:t/>
            </a:r>
            <a:endParaRPr sz="1300">
              <a:solidFill>
                <a:schemeClr val="dk1"/>
              </a:solidFill>
            </a:endParaRPr>
          </a:p>
          <a:p>
            <a:pPr indent="0" lvl="0" marL="0" rtl="0" algn="l">
              <a:lnSpc>
                <a:spcPct val="100000"/>
              </a:lnSpc>
              <a:spcBef>
                <a:spcPts val="0"/>
              </a:spcBef>
              <a:spcAft>
                <a:spcPts val="0"/>
              </a:spcAft>
              <a:buSzPts val="1100"/>
              <a:buNone/>
            </a:pPr>
            <a:r>
              <a:rPr lang="en" sz="1300">
                <a:solidFill>
                  <a:schemeClr val="dk1"/>
                </a:solidFill>
              </a:rPr>
              <a:t>The EcoCommons is a partnerships program between 9 partner organisations.</a:t>
            </a:r>
            <a:br>
              <a:rPr lang="en" sz="1300">
                <a:solidFill>
                  <a:schemeClr val="dk1"/>
                </a:solidFill>
              </a:rPr>
            </a:br>
            <a:endParaRPr sz="1300">
              <a:solidFill>
                <a:schemeClr val="dk1"/>
              </a:solidFill>
            </a:endParaRPr>
          </a:p>
          <a:p>
            <a:pPr indent="0" lvl="0" marL="0" rtl="0" algn="l">
              <a:lnSpc>
                <a:spcPct val="100000"/>
              </a:lnSpc>
              <a:spcBef>
                <a:spcPts val="0"/>
              </a:spcBef>
              <a:spcAft>
                <a:spcPts val="0"/>
              </a:spcAft>
              <a:buSzPts val="1100"/>
              <a:buNone/>
            </a:pPr>
            <a:r>
              <a:rPr lang="en" sz="1300">
                <a:solidFill>
                  <a:schemeClr val="dk1"/>
                </a:solidFill>
              </a:rPr>
              <a:t>We are building: A trusted single platform for ecological and environmental modelling &amp; analysis - our mission is to build the platform of choice for environmental problem solving. The program will run for at least 3 years, so that’s between 2020 and 2023.</a:t>
            </a:r>
            <a:endParaRPr sz="1300">
              <a:solidFill>
                <a:schemeClr val="dk1"/>
              </a:solidFill>
            </a:endParaRPr>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en" sz="1300"/>
              <a:t>As we are building EcoCommons to become a National Research Infrastructure, our vision is to empower Australian practitioners and researchers to use trusted, world-leading ecological and environmental modelling tools.</a:t>
            </a:r>
            <a:endParaRPr sz="1300"/>
          </a:p>
          <a:p>
            <a:pPr indent="0" lvl="0" marL="0" rtl="0" algn="l">
              <a:lnSpc>
                <a:spcPct val="100000"/>
              </a:lnSpc>
              <a:spcBef>
                <a:spcPts val="0"/>
              </a:spcBef>
              <a:spcAft>
                <a:spcPts val="0"/>
              </a:spcAft>
              <a:buSzPts val="1100"/>
              <a:buNone/>
            </a:pPr>
            <a:r>
              <a:t/>
            </a:r>
            <a:endParaRPr>
              <a:latin typeface="Calibri"/>
              <a:ea typeface="Calibri"/>
              <a:cs typeface="Calibri"/>
              <a:sym typeface="Calibri"/>
            </a:endParaRPr>
          </a:p>
        </p:txBody>
      </p:sp>
      <p:sp>
        <p:nvSpPr>
          <p:cNvPr id="373" name="Google Shape;373;g124c0899263_0_14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22b4a6bfdd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22b4a6bfdd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22b4a6bfdd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22b4a6bfdd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22b4a6bfdd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22b4a6bfdd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22b4a6bfdd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22b4a6bfdd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22b4a6bfdd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22b4a6bfdd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22b4a6bfdd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22b4a6bfdd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22b4a6bfdd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
        <p:nvSpPr>
          <p:cNvPr id="1189" name="Google Shape;1189;g122b4a6bfdd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22b4a6bfdd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22b4a6bfdd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22b4a6bfdd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22b4a6bfdd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22b4a6bfdd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22b4a6bfdd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4c0899263_0_1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124c0899263_0_14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rPr>
              <a:t>Elisa</a:t>
            </a:r>
            <a:endParaRPr sz="1300"/>
          </a:p>
          <a:p>
            <a:pPr indent="0" lvl="0" marL="0" rtl="0" algn="l">
              <a:lnSpc>
                <a:spcPct val="115000"/>
              </a:lnSpc>
              <a:spcBef>
                <a:spcPts val="0"/>
              </a:spcBef>
              <a:spcAft>
                <a:spcPts val="0"/>
              </a:spcAft>
              <a:buNone/>
            </a:pPr>
            <a:r>
              <a:rPr lang="en" sz="1300"/>
              <a:t>For the benefit of Pete, who might not be very familiar with the EcoCommons, I’d like to give you a bit of a high-level description of the platform and its value proposition.</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t>Please bear with my </a:t>
            </a:r>
            <a:r>
              <a:rPr lang="en" sz="1300">
                <a:latin typeface="Arial"/>
                <a:ea typeface="Arial"/>
                <a:cs typeface="Arial"/>
                <a:sym typeface="Arial"/>
              </a:rPr>
              <a:t>Napkin Drawing - we are planning to </a:t>
            </a:r>
            <a:r>
              <a:rPr lang="en" sz="1300"/>
              <a:t>turn</a:t>
            </a:r>
            <a:r>
              <a:rPr lang="en" sz="1300">
                <a:latin typeface="Arial"/>
                <a:ea typeface="Arial"/>
                <a:cs typeface="Arial"/>
                <a:sym typeface="Arial"/>
              </a:rPr>
              <a:t> this into a more intricate i</a:t>
            </a:r>
            <a:r>
              <a:rPr lang="en" sz="1300"/>
              <a:t>nfographic next month.</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None/>
            </a:pPr>
            <a:r>
              <a:rPr lang="en" sz="1300">
                <a:latin typeface="Arial"/>
                <a:ea typeface="Arial"/>
                <a:cs typeface="Arial"/>
                <a:sym typeface="Arial"/>
              </a:rPr>
              <a:t>We’re building EcoCommons because we are passionate about empowering researchers and decision makers to protect and restore the planet.</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Clr>
                <a:schemeClr val="dk1"/>
              </a:buClr>
              <a:buSzPts val="1400"/>
              <a:buFont typeface="Arial"/>
              <a:buNone/>
            </a:pPr>
            <a:r>
              <a:rPr lang="en" sz="1300">
                <a:latin typeface="Arial"/>
                <a:ea typeface="Arial"/>
                <a:cs typeface="Arial"/>
                <a:sym typeface="Arial"/>
              </a:rPr>
              <a:t>EcoCommons is rapidly becoming a National Research Infrastructure that connects ecological data with robust scientific workflows to solve environmental challenges. Therefore we draw on the expertise of our many partners and collaborating top scientists.</a:t>
            </a:r>
            <a:endParaRPr sz="13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300"/>
              <a:t> </a:t>
            </a:r>
            <a:endParaRPr sz="1300"/>
          </a:p>
          <a:p>
            <a:pPr indent="0" lvl="0" marL="0" rtl="0" algn="l">
              <a:lnSpc>
                <a:spcPct val="115000"/>
              </a:lnSpc>
              <a:spcBef>
                <a:spcPts val="0"/>
              </a:spcBef>
              <a:spcAft>
                <a:spcPts val="0"/>
              </a:spcAft>
              <a:buClr>
                <a:schemeClr val="dk1"/>
              </a:buClr>
              <a:buSzPts val="1100"/>
              <a:buFont typeface="Arial"/>
              <a:buNone/>
            </a:pPr>
            <a:r>
              <a:rPr lang="en" sz="1300"/>
              <a:t>With EcoCommons, you can either code on the cloud without the need of any expensive equipment or setup. If you don’t bring any coding or stats skills with you, you can quickly turn noisy data into high quality results in an easy-to-use point and click environment </a:t>
            </a:r>
            <a:endParaRPr sz="1300"/>
          </a:p>
          <a:p>
            <a:pPr indent="0" lvl="0" marL="0" rtl="0" algn="l">
              <a:lnSpc>
                <a:spcPct val="115000"/>
              </a:lnSpc>
              <a:spcBef>
                <a:spcPts val="0"/>
              </a:spcBef>
              <a:spcAft>
                <a:spcPts val="0"/>
              </a:spcAft>
              <a:buClr>
                <a:schemeClr val="dk1"/>
              </a:buClr>
              <a:buSzPts val="1100"/>
              <a:buFont typeface="Arial"/>
              <a:buNone/>
            </a:pPr>
            <a:r>
              <a:rPr lang="en" sz="1300"/>
              <a:t> </a:t>
            </a:r>
            <a:endParaRPr sz="1300"/>
          </a:p>
          <a:p>
            <a:pPr indent="0" lvl="0" marL="0" rtl="0" algn="l">
              <a:lnSpc>
                <a:spcPct val="115000"/>
              </a:lnSpc>
              <a:spcBef>
                <a:spcPts val="0"/>
              </a:spcBef>
              <a:spcAft>
                <a:spcPts val="0"/>
              </a:spcAft>
              <a:buClr>
                <a:schemeClr val="dk1"/>
              </a:buClr>
              <a:buSzPts val="1100"/>
              <a:buFont typeface="Arial"/>
              <a:buNone/>
            </a:pPr>
            <a:r>
              <a:rPr lang="en" sz="1300"/>
              <a:t>You don’t have to worry if you don’t know where to begin your modelling journey, as we will offer you training and example code to get you started.</a:t>
            </a:r>
            <a:endParaRPr sz="1300"/>
          </a:p>
          <a:p>
            <a:pPr indent="0" lvl="0" marL="0" rtl="0" algn="l">
              <a:lnSpc>
                <a:spcPct val="115000"/>
              </a:lnSpc>
              <a:spcBef>
                <a:spcPts val="0"/>
              </a:spcBef>
              <a:spcAft>
                <a:spcPts val="0"/>
              </a:spcAft>
              <a:buNone/>
            </a:pPr>
            <a:r>
              <a:rPr lang="en" sz="1300"/>
              <a:t> </a:t>
            </a:r>
            <a:endParaRPr sz="1300"/>
          </a:p>
          <a:p>
            <a:pPr indent="0" lvl="0" marL="0" rtl="0" algn="l">
              <a:lnSpc>
                <a:spcPct val="115000"/>
              </a:lnSpc>
              <a:spcBef>
                <a:spcPts val="0"/>
              </a:spcBef>
              <a:spcAft>
                <a:spcPts val="0"/>
              </a:spcAft>
              <a:buClr>
                <a:schemeClr val="dk1"/>
              </a:buClr>
              <a:buSzPts val="1100"/>
              <a:buFont typeface="Arial"/>
              <a:buNone/>
            </a:pPr>
            <a:r>
              <a:rPr lang="en" sz="1300"/>
              <a:t>What many don’t know about EcoCommons is that it’s being built on a flexible architecture which can be used to fuel other projects. EcoCommons offers its platform foundation as a service, so it can be customised to support new platform extensions such as the Biosecurity Commons.</a:t>
            </a:r>
            <a:endParaRPr sz="1300"/>
          </a:p>
          <a:p>
            <a:pPr indent="0" lvl="0" marL="0" rtl="0" algn="l">
              <a:lnSpc>
                <a:spcPct val="115000"/>
              </a:lnSpc>
              <a:spcBef>
                <a:spcPts val="0"/>
              </a:spcBef>
              <a:spcAft>
                <a:spcPts val="0"/>
              </a:spcAft>
              <a:buNone/>
            </a:pPr>
            <a:r>
              <a:rPr lang="en" sz="1300"/>
              <a:t> </a:t>
            </a:r>
            <a:endParaRPr sz="1300"/>
          </a:p>
          <a:p>
            <a:pPr indent="0" lvl="0" marL="0" rtl="0" algn="l">
              <a:lnSpc>
                <a:spcPct val="115000"/>
              </a:lnSpc>
              <a:spcBef>
                <a:spcPts val="0"/>
              </a:spcBef>
              <a:spcAft>
                <a:spcPts val="0"/>
              </a:spcAft>
              <a:buNone/>
            </a:pPr>
            <a:r>
              <a:rPr lang="en" sz="1300"/>
              <a:t>If you are a researcher, student, educator or policy-decision maker, you will gain the biggest benefits from EcoCommons as it will give you enormous time savings in getting from data to high impact results that people trust in. Another big benefit is that anything you do on EcoCommons is reproducible and can be shared with colleagues.</a:t>
            </a:r>
            <a:endParaRPr sz="1300"/>
          </a:p>
          <a:p>
            <a:pPr indent="0" lvl="0" marL="0" rtl="0" algn="l">
              <a:lnSpc>
                <a:spcPct val="115000"/>
              </a:lnSpc>
              <a:spcBef>
                <a:spcPts val="0"/>
              </a:spcBef>
              <a:spcAft>
                <a:spcPts val="0"/>
              </a:spcAft>
              <a:buClr>
                <a:schemeClr val="dk1"/>
              </a:buClr>
              <a:buSzPts val="1100"/>
              <a:buFont typeface="Arial"/>
              <a:buNone/>
            </a:pPr>
            <a:r>
              <a:t/>
            </a:r>
            <a:endParaRPr sz="1600"/>
          </a:p>
        </p:txBody>
      </p:sp>
      <p:sp>
        <p:nvSpPr>
          <p:cNvPr id="396" name="Google Shape;396;g124c0899263_0_14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22b4a6bfdd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22b4a6bfdd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22b4a6bfdd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22b4a6bfdd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22b4a6bfdd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22b4a6bfdd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22b4a6bfdd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22b4a6bfdd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22b4a6bfdd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122b4a6bfdd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2b4a6bfdd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22b4a6bfdd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Rob</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22b4a6bfdd_2_1565:notes"/>
          <p:cNvSpPr/>
          <p:nvPr>
            <p:ph idx="2" type="sldImg"/>
          </p:nvPr>
        </p:nvSpPr>
        <p:spPr>
          <a:xfrm>
            <a:off x="-1492250" y="914400"/>
            <a:ext cx="8127900" cy="457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4" name="Google Shape;1244;g122b4a6bfdd_2_15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Before you go and explore how climate change might affect your species of interest, I would like to give you some food for thought and briefly discuss the uncertainties regarding species distribution models under future climate change projections.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304800" lvl="0" marL="4572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Be aware that models are only a representation of the real world, based on our understanding of species and their environment. Because we do not have detailed information about the tolerances to different environmental variables for each species, we make assumptions based on their current occurrence sites. </a:t>
            </a:r>
            <a:endParaRPr>
              <a:solidFill>
                <a:schemeClr val="dk1"/>
              </a:solidFill>
            </a:endParaRPr>
          </a:p>
          <a:p>
            <a:pPr indent="-304800" lvl="0" marL="4572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are also limited in our understanding about how both animals and plants will adapt to changes in climate and their environment, and whether they are able to move to new areas with suitable environmental conditions.</a:t>
            </a:r>
            <a:endParaRPr>
              <a:solidFill>
                <a:schemeClr val="dk1"/>
              </a:solidFill>
            </a:endParaRPr>
          </a:p>
          <a:p>
            <a:pPr indent="-304800" lvl="0" marL="4572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Another point to note is that species distribution models often focus on predicting the current and future distribution of one or maybe a few species, not taking into account the interactions between species. While some species might be able to adapt to climate change, if their food source goes extinct or disperses to other areas that might indirectly affect that species as well.</a:t>
            </a:r>
            <a:endParaRPr>
              <a:solidFill>
                <a:schemeClr val="dk1"/>
              </a:solidFill>
            </a:endParaRPr>
          </a:p>
          <a:p>
            <a:pPr indent="-304800" lvl="0" marL="4572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Another important factor of both species and environmental data that is used for a species distribution model is scale. Climate variables are typically modelled at larger resolutions like 10 km grids, while species might respond at much smaller scales, for example if their home range is smaller than the climate data resolution.</a:t>
            </a:r>
            <a:endParaRPr>
              <a:solidFill>
                <a:schemeClr val="dk1"/>
              </a:solidFill>
            </a:endParaRPr>
          </a:p>
          <a:p>
            <a:pPr indent="-304800" lvl="0" marL="4572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Lastly, of course climate change is not the only factor that affects the distribution of species. Other impacts such as changes in land use can also drive species to go extinct or move to other areas, for example if essential habitat is cleared as a result of deforestation or urbanisation.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1245" name="Google Shape;1245;g122b4a6bfdd_2_1565: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24c0899263_0_2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3" name="Google Shape;1253;g124c0899263_0_2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4" name="Google Shape;1254;g124c0899263_0_22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22b4a6bfdd_2_1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5" name="Google Shape;1295;g122b4a6bfdd_2_1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22b4a6bfdd_2_1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7" name="Google Shape;1307;g122b4a6bfdd_2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4c0899263_0_1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124c0899263_0_14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300">
                <a:solidFill>
                  <a:schemeClr val="dk1"/>
                </a:solidFill>
              </a:rPr>
              <a:t>So essentially at EcoCommons, we support environmental problem solving. </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300">
                <a:solidFill>
                  <a:schemeClr val="dk1"/>
                </a:solidFill>
              </a:rPr>
              <a:t>We do this by partnering up with research, government and industry to provide seamless access to biodiversity data + as well as tools for analysis and training for researchers and practitioners in Australia by building virtual laboratories for this purpose. </a:t>
            </a:r>
            <a:endParaRPr sz="1300">
              <a:solidFill>
                <a:schemeClr val="dk1"/>
              </a:solidFill>
            </a:endParaRPr>
          </a:p>
          <a:p>
            <a:pPr indent="0" lvl="0" marL="0" rtl="0" algn="l">
              <a:lnSpc>
                <a:spcPct val="100000"/>
              </a:lnSpc>
              <a:spcBef>
                <a:spcPts val="0"/>
              </a:spcBef>
              <a:spcAft>
                <a:spcPts val="0"/>
              </a:spcAft>
              <a:buSzPts val="1100"/>
              <a:buNone/>
            </a:pPr>
            <a:r>
              <a:rPr lang="en" sz="1300">
                <a:solidFill>
                  <a:schemeClr val="dk1"/>
                </a:solidFill>
              </a:rPr>
              <a:t>.</a:t>
            </a:r>
            <a:endParaRPr sz="1300">
              <a:solidFill>
                <a:schemeClr val="dk1"/>
              </a:solidFill>
            </a:endParaRPr>
          </a:p>
          <a:p>
            <a:pPr indent="0" lvl="0" marL="0" rtl="0" algn="l">
              <a:lnSpc>
                <a:spcPct val="100000"/>
              </a:lnSpc>
              <a:spcBef>
                <a:spcPts val="0"/>
              </a:spcBef>
              <a:spcAft>
                <a:spcPts val="0"/>
              </a:spcAft>
              <a:buSzPts val="1100"/>
              <a:buNone/>
            </a:pPr>
            <a:r>
              <a:t/>
            </a:r>
            <a:endParaRPr sz="1300">
              <a:solidFill>
                <a:schemeClr val="dk1"/>
              </a:solidFill>
            </a:endParaRPr>
          </a:p>
          <a:p>
            <a:pPr indent="0" lvl="0" marL="0" rtl="0" algn="l">
              <a:lnSpc>
                <a:spcPct val="100000"/>
              </a:lnSpc>
              <a:spcBef>
                <a:spcPts val="0"/>
              </a:spcBef>
              <a:spcAft>
                <a:spcPts val="0"/>
              </a:spcAft>
              <a:buClr>
                <a:schemeClr val="dk1"/>
              </a:buClr>
              <a:buSzPts val="1400"/>
              <a:buFont typeface="Calibri"/>
              <a:buNone/>
            </a:pPr>
            <a:r>
              <a:t/>
            </a:r>
            <a:endParaRPr sz="1300"/>
          </a:p>
          <a:p>
            <a:pPr indent="0" lvl="0" marL="0" rtl="0" algn="l">
              <a:lnSpc>
                <a:spcPct val="100000"/>
              </a:lnSpc>
              <a:spcBef>
                <a:spcPts val="0"/>
              </a:spcBef>
              <a:spcAft>
                <a:spcPts val="0"/>
              </a:spcAft>
              <a:buClr>
                <a:schemeClr val="dk1"/>
              </a:buClr>
              <a:buSzPts val="1400"/>
              <a:buFont typeface="Calibri"/>
              <a:buNone/>
            </a:pPr>
            <a:r>
              <a:t/>
            </a:r>
            <a:endParaRPr/>
          </a:p>
        </p:txBody>
      </p:sp>
      <p:sp>
        <p:nvSpPr>
          <p:cNvPr id="407" name="Google Shape;407;g124c0899263_0_14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Calibri"/>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124c0899263_0_2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7" name="Google Shape;1317;g124c0899263_0_23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18" name="Google Shape;1318;g124c0899263_0_230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22b4a6bfdd_2_18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g122b4a6bfdd_2_18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1333" name="Google Shape;1333;g122b4a6bfdd_2_18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24c0899263_0_2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t>Rob</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en" sz="1300"/>
              <a:t>One of the problems that many researchers, research hubs and environmental NGOs in Australia were looking into was how much suitable habitat was left for certain species after the megafires in 2019/2020. We developed a use case to demonstrate how powerful EcoCommons is by using data on one of the species investigated called the Greater Sooty Owl and data on fire intensity. We run multiple models that performed differently well and yet our results were very close to those of the published research - but it only took us 15mins to run the models.</a:t>
            </a:r>
            <a:endParaRPr sz="1300"/>
          </a:p>
        </p:txBody>
      </p:sp>
      <p:sp>
        <p:nvSpPr>
          <p:cNvPr id="1347" name="Google Shape;1347;g124c0899263_0_24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124c0899263_0_2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chemeClr val="dk1"/>
                </a:solidFill>
              </a:rPr>
              <a:t>You can find out more about EcoCommons on our webpage: ecocommons.org.au.</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To raise awareness of the current extinction crisis, we launched our webpage on Threatened Species Day which remembers the extinction of the Tasmanian tiger (</a:t>
            </a:r>
            <a:r>
              <a:rPr i="1" lang="en" sz="1000">
                <a:solidFill>
                  <a:schemeClr val="dk1"/>
                </a:solidFill>
              </a:rPr>
              <a:t>Thylacinus cynocephalus</a:t>
            </a:r>
            <a:r>
              <a:rPr lang="en" sz="1000">
                <a:solidFill>
                  <a:schemeClr val="dk1"/>
                </a:solidFill>
              </a:rPr>
              <a:t>) in 1936. EcoCommons is committed to help researchers and policy-decision makers stop further extinctions by empowering them with data and analytics to do better informed management of Australia’s 1900+ threatened species. </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rPr lang="en" sz="1000"/>
              <a:t>On our webpage you can find out:</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292100" lvl="0" marL="457200" rtl="0" algn="l">
              <a:lnSpc>
                <a:spcPct val="100000"/>
              </a:lnSpc>
              <a:spcBef>
                <a:spcPts val="0"/>
              </a:spcBef>
              <a:spcAft>
                <a:spcPts val="0"/>
              </a:spcAft>
              <a:buSzPts val="1000"/>
              <a:buAutoNum type="arabicPeriod"/>
            </a:pPr>
            <a:r>
              <a:rPr lang="en" sz="1000"/>
              <a:t>How you can become </a:t>
            </a:r>
            <a:r>
              <a:rPr lang="en" sz="1000">
                <a:solidFill>
                  <a:schemeClr val="dk1"/>
                </a:solidFill>
              </a:rPr>
              <a:t>an </a:t>
            </a:r>
            <a:r>
              <a:rPr lang="en" sz="1000">
                <a:solidFill>
                  <a:srgbClr val="1EA68A"/>
                </a:solidFill>
              </a:rPr>
              <a:t>EcoCommons Pioneer </a:t>
            </a:r>
            <a:r>
              <a:rPr lang="en" sz="1000">
                <a:solidFill>
                  <a:schemeClr val="dk1"/>
                </a:solidFill>
              </a:rPr>
              <a:t>and be the first to explore and test new tools!</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our journey - sign up for our newsletter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us on </a:t>
            </a:r>
            <a:r>
              <a:rPr lang="en" sz="1000">
                <a:solidFill>
                  <a:srgbClr val="00B0F0"/>
                </a:solidFill>
              </a:rPr>
              <a:t>twitter or LinkedIn:</a:t>
            </a:r>
            <a:r>
              <a:rPr lang="en" sz="1000">
                <a:solidFill>
                  <a:schemeClr val="dk1"/>
                </a:solidFill>
              </a:rPr>
              <a:t> </a:t>
            </a:r>
            <a:r>
              <a:rPr lang="en" sz="1000">
                <a:solidFill>
                  <a:srgbClr val="00B0F0"/>
                </a:solidFill>
              </a:rPr>
              <a:t>@EcoCommonsAus</a:t>
            </a:r>
            <a:endParaRPr sz="1000">
              <a:solidFill>
                <a:srgbClr val="00B0F0"/>
              </a:solidFill>
            </a:endParaRPr>
          </a:p>
          <a:p>
            <a:pPr indent="-292100" lvl="0" marL="457200" rtl="0" algn="l">
              <a:lnSpc>
                <a:spcPct val="100000"/>
              </a:lnSpc>
              <a:spcBef>
                <a:spcPts val="0"/>
              </a:spcBef>
              <a:spcAft>
                <a:spcPts val="0"/>
              </a:spcAft>
              <a:buClr>
                <a:srgbClr val="00B0F0"/>
              </a:buClr>
              <a:buSzPts val="1000"/>
              <a:buAutoNum type="arabicPeriod"/>
            </a:pPr>
            <a:r>
              <a:rPr lang="en" sz="1000">
                <a:solidFill>
                  <a:schemeClr val="dk1"/>
                </a:solidFill>
              </a:rPr>
              <a:t>Collaborate with us!</a:t>
            </a:r>
            <a:endParaRPr sz="1000">
              <a:solidFill>
                <a:srgbClr val="00B0F0"/>
              </a:solidFill>
            </a:endParaRPr>
          </a:p>
          <a:p>
            <a:pPr indent="0" lvl="0" marL="0" rtl="0" algn="l">
              <a:lnSpc>
                <a:spcPct val="100000"/>
              </a:lnSpc>
              <a:spcBef>
                <a:spcPts val="0"/>
              </a:spcBef>
              <a:spcAft>
                <a:spcPts val="0"/>
              </a:spcAft>
              <a:buSzPts val="1100"/>
              <a:buNone/>
            </a:pPr>
            <a:r>
              <a:t/>
            </a:r>
            <a:endParaRPr/>
          </a:p>
        </p:txBody>
      </p:sp>
      <p:sp>
        <p:nvSpPr>
          <p:cNvPr id="1360" name="Google Shape;1360;g124c0899263_0_24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24c0899263_0_2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chemeClr val="dk1"/>
                </a:solidFill>
              </a:rPr>
              <a:t>You can find out more about EcoCommons on our webpage: ecocommons.org.au.</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To raise awareness of the current extinction crisis, we launched our webpage on Threatened Species Day which remembers the extinction of the Tasmanian tiger (</a:t>
            </a:r>
            <a:r>
              <a:rPr i="1" lang="en" sz="1000">
                <a:solidFill>
                  <a:schemeClr val="dk1"/>
                </a:solidFill>
              </a:rPr>
              <a:t>Thylacinus cynocephalus</a:t>
            </a:r>
            <a:r>
              <a:rPr lang="en" sz="1000">
                <a:solidFill>
                  <a:schemeClr val="dk1"/>
                </a:solidFill>
              </a:rPr>
              <a:t>) in 1936. EcoCommons is committed to help researchers and policy-decision makers stop further extinctions by empowering them with data and analytics to do better informed management of Australia’s 1900+ threatened species. </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rPr lang="en" sz="1000"/>
              <a:t>On our webpage you can find out:</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292100" lvl="0" marL="457200" rtl="0" algn="l">
              <a:lnSpc>
                <a:spcPct val="100000"/>
              </a:lnSpc>
              <a:spcBef>
                <a:spcPts val="0"/>
              </a:spcBef>
              <a:spcAft>
                <a:spcPts val="0"/>
              </a:spcAft>
              <a:buSzPts val="1000"/>
              <a:buAutoNum type="arabicPeriod"/>
            </a:pPr>
            <a:r>
              <a:rPr lang="en" sz="1000"/>
              <a:t>How you can become </a:t>
            </a:r>
            <a:r>
              <a:rPr lang="en" sz="1000">
                <a:solidFill>
                  <a:schemeClr val="dk1"/>
                </a:solidFill>
              </a:rPr>
              <a:t>an </a:t>
            </a:r>
            <a:r>
              <a:rPr lang="en" sz="1000">
                <a:solidFill>
                  <a:srgbClr val="1EA68A"/>
                </a:solidFill>
              </a:rPr>
              <a:t>EcoCommons Pioneer </a:t>
            </a:r>
            <a:r>
              <a:rPr lang="en" sz="1000">
                <a:solidFill>
                  <a:schemeClr val="dk1"/>
                </a:solidFill>
              </a:rPr>
              <a:t>and be the first to explore and test new tools!</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our journey - sign up for our newsletter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us on </a:t>
            </a:r>
            <a:r>
              <a:rPr lang="en" sz="1000">
                <a:solidFill>
                  <a:srgbClr val="00B0F0"/>
                </a:solidFill>
              </a:rPr>
              <a:t>twitter or LinkedIn:</a:t>
            </a:r>
            <a:r>
              <a:rPr lang="en" sz="1000">
                <a:solidFill>
                  <a:schemeClr val="dk1"/>
                </a:solidFill>
              </a:rPr>
              <a:t> </a:t>
            </a:r>
            <a:r>
              <a:rPr lang="en" sz="1000">
                <a:solidFill>
                  <a:srgbClr val="00B0F0"/>
                </a:solidFill>
              </a:rPr>
              <a:t>@EcoCommonsAus</a:t>
            </a:r>
            <a:endParaRPr sz="1000">
              <a:solidFill>
                <a:srgbClr val="00B0F0"/>
              </a:solidFill>
            </a:endParaRPr>
          </a:p>
          <a:p>
            <a:pPr indent="-292100" lvl="0" marL="457200" rtl="0" algn="l">
              <a:lnSpc>
                <a:spcPct val="100000"/>
              </a:lnSpc>
              <a:spcBef>
                <a:spcPts val="0"/>
              </a:spcBef>
              <a:spcAft>
                <a:spcPts val="0"/>
              </a:spcAft>
              <a:buClr>
                <a:srgbClr val="00B0F0"/>
              </a:buClr>
              <a:buSzPts val="1000"/>
              <a:buAutoNum type="arabicPeriod"/>
            </a:pPr>
            <a:r>
              <a:rPr lang="en" sz="1000">
                <a:solidFill>
                  <a:schemeClr val="dk1"/>
                </a:solidFill>
              </a:rPr>
              <a:t>Collaborate with us!</a:t>
            </a:r>
            <a:endParaRPr sz="1000">
              <a:solidFill>
                <a:srgbClr val="00B0F0"/>
              </a:solidFill>
            </a:endParaRPr>
          </a:p>
          <a:p>
            <a:pPr indent="0" lvl="0" marL="0" rtl="0" algn="l">
              <a:lnSpc>
                <a:spcPct val="100000"/>
              </a:lnSpc>
              <a:spcBef>
                <a:spcPts val="0"/>
              </a:spcBef>
              <a:spcAft>
                <a:spcPts val="0"/>
              </a:spcAft>
              <a:buSzPts val="1100"/>
              <a:buNone/>
            </a:pPr>
            <a:r>
              <a:t/>
            </a:r>
            <a:endParaRPr/>
          </a:p>
        </p:txBody>
      </p:sp>
      <p:sp>
        <p:nvSpPr>
          <p:cNvPr id="1371" name="Google Shape;1371;g124c0899263_0_24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24c0899263_0_24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124c0899263_0_24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124c0899263_0_24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124c0899263_0_2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9" name="Google Shape;1389;g124c0899263_0_2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4c0899263_0_1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124c0899263_0_14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g124c0899263_0_14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4c0899263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24c0899263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4c0899263_0_1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124c0899263_0_15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I will now pass you on to Dr Emilia Decker who will walk you through how you can conduct Species distribution models within the BCCVL platform. </a:t>
            </a:r>
            <a:endParaRPr/>
          </a:p>
        </p:txBody>
      </p:sp>
      <p:sp>
        <p:nvSpPr>
          <p:cNvPr id="476" name="Google Shape;476;g124c0899263_0_1505: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p14"/>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16"/>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 name="Google Shape;83;p18"/>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4" name="Google Shape;84;p18"/>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6" name="Google Shape;86;p18"/>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02" name="Google Shape;102;p21"/>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p22"/>
          <p:cNvSpPr/>
          <p:nvPr>
            <p:ph idx="2" type="pic"/>
          </p:nvPr>
        </p:nvSpPr>
        <p:spPr>
          <a:xfrm>
            <a:off x="3887391" y="740569"/>
            <a:ext cx="4629300" cy="3655200"/>
          </a:xfrm>
          <a:prstGeom prst="rect">
            <a:avLst/>
          </a:prstGeom>
          <a:noFill/>
          <a:ln>
            <a:noFill/>
          </a:ln>
        </p:spPr>
      </p:sp>
      <p:sp>
        <p:nvSpPr>
          <p:cNvPr id="109" name="Google Shape;109;p22"/>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2800"/>
              <a:buFont typeface="Calibri"/>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7" name="Google Shape;12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0"/>
              </a:spcBef>
              <a:spcAft>
                <a:spcPts val="0"/>
              </a:spcAft>
              <a:buClr>
                <a:schemeClr val="dk1"/>
              </a:buClr>
              <a:buSzPts val="18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28" name="Google Shape;12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5" name="Shape 135"/>
        <p:cNvGrpSpPr/>
        <p:nvPr/>
      </p:nvGrpSpPr>
      <p:grpSpPr>
        <a:xfrm>
          <a:off x="0" y="0"/>
          <a:ext cx="0" cy="0"/>
          <a:chOff x="0" y="0"/>
          <a:chExt cx="0" cy="0"/>
        </a:xfrm>
      </p:grpSpPr>
      <p:sp>
        <p:nvSpPr>
          <p:cNvPr id="136" name="Google Shape;136;p2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rgbClr val="4F6128"/>
              </a:buClr>
              <a:buSzPts val="2475"/>
              <a:buFont typeface="Calibri"/>
              <a:buNone/>
              <a:defRPr>
                <a:solidFill>
                  <a:srgbClr val="4F6128"/>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7" name="Google Shape;137;p27"/>
          <p:cNvSpPr txBox="1"/>
          <p:nvPr>
            <p:ph idx="1" type="body"/>
          </p:nvPr>
        </p:nvSpPr>
        <p:spPr>
          <a:xfrm>
            <a:off x="457200" y="1200155"/>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rgbClr val="244061"/>
              </a:buClr>
              <a:buSzPts val="1800"/>
              <a:buChar char="•"/>
              <a:defRPr>
                <a:solidFill>
                  <a:srgbClr val="244061"/>
                </a:solidFill>
              </a:defRPr>
            </a:lvl1pPr>
            <a:lvl2pPr indent="-328612" lvl="1" marL="914400" rtl="0" algn="l">
              <a:lnSpc>
                <a:spcPct val="100000"/>
              </a:lnSpc>
              <a:spcBef>
                <a:spcPts val="315"/>
              </a:spcBef>
              <a:spcAft>
                <a:spcPts val="0"/>
              </a:spcAft>
              <a:buClr>
                <a:srgbClr val="244061"/>
              </a:buClr>
              <a:buSzPts val="1575"/>
              <a:buChar char="–"/>
              <a:defRPr>
                <a:solidFill>
                  <a:srgbClr val="244061"/>
                </a:solidFill>
              </a:defRPr>
            </a:lvl2pPr>
            <a:lvl3pPr indent="-314325" lvl="2" marL="1371600" rtl="0" algn="l">
              <a:lnSpc>
                <a:spcPct val="100000"/>
              </a:lnSpc>
              <a:spcBef>
                <a:spcPts val="270"/>
              </a:spcBef>
              <a:spcAft>
                <a:spcPts val="0"/>
              </a:spcAft>
              <a:buClr>
                <a:srgbClr val="244061"/>
              </a:buClr>
              <a:buSzPts val="1350"/>
              <a:buChar char="•"/>
              <a:defRPr>
                <a:solidFill>
                  <a:srgbClr val="244061"/>
                </a:solidFill>
              </a:defRPr>
            </a:lvl3pPr>
            <a:lvl4pPr indent="-300037" lvl="3" marL="1828800" rtl="0" algn="l">
              <a:lnSpc>
                <a:spcPct val="100000"/>
              </a:lnSpc>
              <a:spcBef>
                <a:spcPts val="225"/>
              </a:spcBef>
              <a:spcAft>
                <a:spcPts val="0"/>
              </a:spcAft>
              <a:buClr>
                <a:srgbClr val="244061"/>
              </a:buClr>
              <a:buSzPts val="1125"/>
              <a:buChar char="–"/>
              <a:defRPr>
                <a:solidFill>
                  <a:srgbClr val="244061"/>
                </a:solidFill>
              </a:defRPr>
            </a:lvl4pPr>
            <a:lvl5pPr indent="-300037" lvl="4" marL="2286000" rtl="0" algn="l">
              <a:lnSpc>
                <a:spcPct val="100000"/>
              </a:lnSpc>
              <a:spcBef>
                <a:spcPts val="225"/>
              </a:spcBef>
              <a:spcAft>
                <a:spcPts val="0"/>
              </a:spcAft>
              <a:buClr>
                <a:srgbClr val="244061"/>
              </a:buClr>
              <a:buSzPts val="1125"/>
              <a:buChar char="»"/>
              <a:defRPr>
                <a:solidFill>
                  <a:srgbClr val="244061"/>
                </a:solidFill>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38" name="Google Shape;138;p27"/>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9" name="Google Shape;139;p27"/>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0" name="Google Shape;140;p27"/>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1" name="Shape 141"/>
        <p:cNvGrpSpPr/>
        <p:nvPr/>
      </p:nvGrpSpPr>
      <p:grpSpPr>
        <a:xfrm>
          <a:off x="0" y="0"/>
          <a:ext cx="0" cy="0"/>
          <a:chOff x="0" y="0"/>
          <a:chExt cx="0" cy="0"/>
        </a:xfrm>
      </p:grpSpPr>
      <p:sp>
        <p:nvSpPr>
          <p:cNvPr id="142" name="Google Shape;142;p28"/>
          <p:cNvSpPr txBox="1"/>
          <p:nvPr>
            <p:ph type="ctrTitle"/>
          </p:nvPr>
        </p:nvSpPr>
        <p:spPr>
          <a:xfrm>
            <a:off x="685800" y="1597836"/>
            <a:ext cx="7772400" cy="11025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rgbClr val="4F6128"/>
              </a:buClr>
              <a:buSzPts val="2475"/>
              <a:buFont typeface="Calibri"/>
              <a:buNone/>
              <a:defRPr>
                <a:solidFill>
                  <a:srgbClr val="4F612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3" name="Google Shape;143;p28"/>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360"/>
              </a:spcBef>
              <a:spcAft>
                <a:spcPts val="0"/>
              </a:spcAft>
              <a:buClr>
                <a:srgbClr val="244061"/>
              </a:buClr>
              <a:buSzPts val="1800"/>
              <a:buNone/>
              <a:defRPr>
                <a:solidFill>
                  <a:srgbClr val="244061"/>
                </a:solidFill>
              </a:defRPr>
            </a:lvl1pPr>
            <a:lvl2pPr lvl="1" rtl="0" algn="ctr">
              <a:lnSpc>
                <a:spcPct val="100000"/>
              </a:lnSpc>
              <a:spcBef>
                <a:spcPts val="315"/>
              </a:spcBef>
              <a:spcAft>
                <a:spcPts val="0"/>
              </a:spcAft>
              <a:buClr>
                <a:srgbClr val="888888"/>
              </a:buClr>
              <a:buSzPts val="1575"/>
              <a:buNone/>
              <a:defRPr>
                <a:solidFill>
                  <a:srgbClr val="888888"/>
                </a:solidFill>
              </a:defRPr>
            </a:lvl2pPr>
            <a:lvl3pPr lvl="2" rtl="0" algn="ctr">
              <a:lnSpc>
                <a:spcPct val="100000"/>
              </a:lnSpc>
              <a:spcBef>
                <a:spcPts val="270"/>
              </a:spcBef>
              <a:spcAft>
                <a:spcPts val="0"/>
              </a:spcAft>
              <a:buClr>
                <a:srgbClr val="888888"/>
              </a:buClr>
              <a:buSzPts val="1350"/>
              <a:buNone/>
              <a:defRPr>
                <a:solidFill>
                  <a:srgbClr val="888888"/>
                </a:solidFill>
              </a:defRPr>
            </a:lvl3pPr>
            <a:lvl4pPr lvl="3" rtl="0" algn="ctr">
              <a:lnSpc>
                <a:spcPct val="100000"/>
              </a:lnSpc>
              <a:spcBef>
                <a:spcPts val="225"/>
              </a:spcBef>
              <a:spcAft>
                <a:spcPts val="0"/>
              </a:spcAft>
              <a:buClr>
                <a:srgbClr val="888888"/>
              </a:buClr>
              <a:buSzPts val="1125"/>
              <a:buNone/>
              <a:defRPr>
                <a:solidFill>
                  <a:srgbClr val="888888"/>
                </a:solidFill>
              </a:defRPr>
            </a:lvl4pPr>
            <a:lvl5pPr lvl="4" rtl="0" algn="ctr">
              <a:lnSpc>
                <a:spcPct val="100000"/>
              </a:lnSpc>
              <a:spcBef>
                <a:spcPts val="225"/>
              </a:spcBef>
              <a:spcAft>
                <a:spcPts val="0"/>
              </a:spcAft>
              <a:buClr>
                <a:srgbClr val="888888"/>
              </a:buClr>
              <a:buSzPts val="1125"/>
              <a:buNone/>
              <a:defRPr>
                <a:solidFill>
                  <a:srgbClr val="888888"/>
                </a:solidFill>
              </a:defRPr>
            </a:lvl5pPr>
            <a:lvl6pPr lvl="5" rtl="0" algn="ctr">
              <a:lnSpc>
                <a:spcPct val="100000"/>
              </a:lnSpc>
              <a:spcBef>
                <a:spcPts val="225"/>
              </a:spcBef>
              <a:spcAft>
                <a:spcPts val="0"/>
              </a:spcAft>
              <a:buClr>
                <a:srgbClr val="888888"/>
              </a:buClr>
              <a:buSzPts val="1125"/>
              <a:buNone/>
              <a:defRPr>
                <a:solidFill>
                  <a:srgbClr val="888888"/>
                </a:solidFill>
              </a:defRPr>
            </a:lvl6pPr>
            <a:lvl7pPr lvl="6" rtl="0" algn="ctr">
              <a:lnSpc>
                <a:spcPct val="100000"/>
              </a:lnSpc>
              <a:spcBef>
                <a:spcPts val="225"/>
              </a:spcBef>
              <a:spcAft>
                <a:spcPts val="0"/>
              </a:spcAft>
              <a:buClr>
                <a:srgbClr val="888888"/>
              </a:buClr>
              <a:buSzPts val="1125"/>
              <a:buNone/>
              <a:defRPr>
                <a:solidFill>
                  <a:srgbClr val="888888"/>
                </a:solidFill>
              </a:defRPr>
            </a:lvl7pPr>
            <a:lvl8pPr lvl="7" rtl="0" algn="ctr">
              <a:lnSpc>
                <a:spcPct val="100000"/>
              </a:lnSpc>
              <a:spcBef>
                <a:spcPts val="225"/>
              </a:spcBef>
              <a:spcAft>
                <a:spcPts val="0"/>
              </a:spcAft>
              <a:buClr>
                <a:srgbClr val="888888"/>
              </a:buClr>
              <a:buSzPts val="1125"/>
              <a:buNone/>
              <a:defRPr>
                <a:solidFill>
                  <a:srgbClr val="888888"/>
                </a:solidFill>
              </a:defRPr>
            </a:lvl8pPr>
            <a:lvl9pPr lvl="8" rtl="0" algn="ctr">
              <a:lnSpc>
                <a:spcPct val="100000"/>
              </a:lnSpc>
              <a:spcBef>
                <a:spcPts val="225"/>
              </a:spcBef>
              <a:spcAft>
                <a:spcPts val="0"/>
              </a:spcAft>
              <a:buClr>
                <a:srgbClr val="888888"/>
              </a:buClr>
              <a:buSzPts val="1125"/>
              <a:buNone/>
              <a:defRPr>
                <a:solidFill>
                  <a:srgbClr val="888888"/>
                </a:solidFill>
              </a:defRPr>
            </a:lvl9pPr>
          </a:lstStyle>
          <a:p/>
        </p:txBody>
      </p:sp>
      <p:sp>
        <p:nvSpPr>
          <p:cNvPr id="144" name="Google Shape;144;p28"/>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p28"/>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6" name="Google Shape;146;p28"/>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sp>
        <p:nvSpPr>
          <p:cNvPr id="148" name="Google Shape;148;p29"/>
          <p:cNvSpPr txBox="1"/>
          <p:nvPr>
            <p:ph type="title"/>
          </p:nvPr>
        </p:nvSpPr>
        <p:spPr>
          <a:xfrm>
            <a:off x="722313" y="3305192"/>
            <a:ext cx="7772400" cy="10215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2250"/>
              <a:buFont typeface="Calibri"/>
              <a:buNone/>
              <a:defRPr b="1" sz="225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9" name="Google Shape;149;p2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225"/>
              </a:spcBef>
              <a:spcAft>
                <a:spcPts val="0"/>
              </a:spcAft>
              <a:buClr>
                <a:srgbClr val="888888"/>
              </a:buClr>
              <a:buSzPts val="1125"/>
              <a:buNone/>
              <a:defRPr sz="1125">
                <a:solidFill>
                  <a:srgbClr val="888888"/>
                </a:solidFill>
              </a:defRPr>
            </a:lvl1pPr>
            <a:lvl2pPr indent="-228600" lvl="1" marL="914400" rtl="0" algn="l">
              <a:lnSpc>
                <a:spcPct val="100000"/>
              </a:lnSpc>
              <a:spcBef>
                <a:spcPts val="203"/>
              </a:spcBef>
              <a:spcAft>
                <a:spcPts val="0"/>
              </a:spcAft>
              <a:buClr>
                <a:srgbClr val="888888"/>
              </a:buClr>
              <a:buSzPts val="1013"/>
              <a:buNone/>
              <a:defRPr sz="1013">
                <a:solidFill>
                  <a:srgbClr val="888888"/>
                </a:solidFill>
              </a:defRPr>
            </a:lvl2pPr>
            <a:lvl3pPr indent="-228600" lvl="2" marL="1371600" rtl="0" algn="l">
              <a:lnSpc>
                <a:spcPct val="100000"/>
              </a:lnSpc>
              <a:spcBef>
                <a:spcPts val="180"/>
              </a:spcBef>
              <a:spcAft>
                <a:spcPts val="0"/>
              </a:spcAft>
              <a:buClr>
                <a:srgbClr val="888888"/>
              </a:buClr>
              <a:buSzPts val="900"/>
              <a:buNone/>
              <a:defRPr sz="900">
                <a:solidFill>
                  <a:srgbClr val="888888"/>
                </a:solidFill>
              </a:defRPr>
            </a:lvl3pPr>
            <a:lvl4pPr indent="-228600" lvl="3" marL="1828800" rtl="0" algn="l">
              <a:lnSpc>
                <a:spcPct val="100000"/>
              </a:lnSpc>
              <a:spcBef>
                <a:spcPts val="158"/>
              </a:spcBef>
              <a:spcAft>
                <a:spcPts val="0"/>
              </a:spcAft>
              <a:buClr>
                <a:srgbClr val="888888"/>
              </a:buClr>
              <a:buSzPts val="788"/>
              <a:buNone/>
              <a:defRPr sz="788">
                <a:solidFill>
                  <a:srgbClr val="888888"/>
                </a:solidFill>
              </a:defRPr>
            </a:lvl4pPr>
            <a:lvl5pPr indent="-228600" lvl="4" marL="2286000" rtl="0" algn="l">
              <a:lnSpc>
                <a:spcPct val="100000"/>
              </a:lnSpc>
              <a:spcBef>
                <a:spcPts val="158"/>
              </a:spcBef>
              <a:spcAft>
                <a:spcPts val="0"/>
              </a:spcAft>
              <a:buClr>
                <a:srgbClr val="888888"/>
              </a:buClr>
              <a:buSzPts val="788"/>
              <a:buNone/>
              <a:defRPr sz="788">
                <a:solidFill>
                  <a:srgbClr val="888888"/>
                </a:solidFill>
              </a:defRPr>
            </a:lvl5pPr>
            <a:lvl6pPr indent="-228600" lvl="5" marL="2743200" rtl="0" algn="l">
              <a:lnSpc>
                <a:spcPct val="100000"/>
              </a:lnSpc>
              <a:spcBef>
                <a:spcPts val="158"/>
              </a:spcBef>
              <a:spcAft>
                <a:spcPts val="0"/>
              </a:spcAft>
              <a:buClr>
                <a:srgbClr val="888888"/>
              </a:buClr>
              <a:buSzPts val="788"/>
              <a:buNone/>
              <a:defRPr sz="788">
                <a:solidFill>
                  <a:srgbClr val="888888"/>
                </a:solidFill>
              </a:defRPr>
            </a:lvl6pPr>
            <a:lvl7pPr indent="-228600" lvl="6" marL="3200400" rtl="0" algn="l">
              <a:lnSpc>
                <a:spcPct val="100000"/>
              </a:lnSpc>
              <a:spcBef>
                <a:spcPts val="158"/>
              </a:spcBef>
              <a:spcAft>
                <a:spcPts val="0"/>
              </a:spcAft>
              <a:buClr>
                <a:srgbClr val="888888"/>
              </a:buClr>
              <a:buSzPts val="788"/>
              <a:buNone/>
              <a:defRPr sz="788">
                <a:solidFill>
                  <a:srgbClr val="888888"/>
                </a:solidFill>
              </a:defRPr>
            </a:lvl7pPr>
            <a:lvl8pPr indent="-228600" lvl="7" marL="3657600" rtl="0" algn="l">
              <a:lnSpc>
                <a:spcPct val="100000"/>
              </a:lnSpc>
              <a:spcBef>
                <a:spcPts val="158"/>
              </a:spcBef>
              <a:spcAft>
                <a:spcPts val="0"/>
              </a:spcAft>
              <a:buClr>
                <a:srgbClr val="888888"/>
              </a:buClr>
              <a:buSzPts val="788"/>
              <a:buNone/>
              <a:defRPr sz="788">
                <a:solidFill>
                  <a:srgbClr val="888888"/>
                </a:solidFill>
              </a:defRPr>
            </a:lvl8pPr>
            <a:lvl9pPr indent="-228600" lvl="8" marL="4114800" rtl="0" algn="l">
              <a:lnSpc>
                <a:spcPct val="100000"/>
              </a:lnSpc>
              <a:spcBef>
                <a:spcPts val="158"/>
              </a:spcBef>
              <a:spcAft>
                <a:spcPts val="0"/>
              </a:spcAft>
              <a:buClr>
                <a:srgbClr val="888888"/>
              </a:buClr>
              <a:buSzPts val="788"/>
              <a:buNone/>
              <a:defRPr sz="788">
                <a:solidFill>
                  <a:srgbClr val="888888"/>
                </a:solidFill>
              </a:defRPr>
            </a:lvl9pPr>
          </a:lstStyle>
          <a:p/>
        </p:txBody>
      </p:sp>
      <p:sp>
        <p:nvSpPr>
          <p:cNvPr id="150" name="Google Shape;150;p29"/>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p29"/>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2" name="Google Shape;152;p29"/>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3" name="Shape 153"/>
        <p:cNvGrpSpPr/>
        <p:nvPr/>
      </p:nvGrpSpPr>
      <p:grpSpPr>
        <a:xfrm>
          <a:off x="0" y="0"/>
          <a:ext cx="0" cy="0"/>
          <a:chOff x="0" y="0"/>
          <a:chExt cx="0" cy="0"/>
        </a:xfrm>
      </p:grpSpPr>
      <p:sp>
        <p:nvSpPr>
          <p:cNvPr id="154" name="Google Shape;154;p30"/>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5" name="Google Shape;155;p30"/>
          <p:cNvSpPr txBox="1"/>
          <p:nvPr>
            <p:ph idx="1" type="body"/>
          </p:nvPr>
        </p:nvSpPr>
        <p:spPr>
          <a:xfrm>
            <a:off x="457200" y="1200155"/>
            <a:ext cx="4038600" cy="3394500"/>
          </a:xfrm>
          <a:prstGeom prst="rect">
            <a:avLst/>
          </a:prstGeom>
          <a:noFill/>
          <a:ln>
            <a:noFill/>
          </a:ln>
        </p:spPr>
        <p:txBody>
          <a:bodyPr anchorCtr="0" anchor="t" bIns="45700" lIns="91425" spcFirstLastPara="1" rIns="91425" wrap="square" tIns="45700">
            <a:normAutofit/>
          </a:bodyPr>
          <a:lstStyle>
            <a:lvl1pPr indent="-328612" lvl="0" marL="457200" rtl="0" algn="l">
              <a:lnSpc>
                <a:spcPct val="100000"/>
              </a:lnSpc>
              <a:spcBef>
                <a:spcPts val="315"/>
              </a:spcBef>
              <a:spcAft>
                <a:spcPts val="0"/>
              </a:spcAft>
              <a:buClr>
                <a:schemeClr val="dk1"/>
              </a:buClr>
              <a:buSzPts val="1575"/>
              <a:buChar char="•"/>
              <a:defRPr sz="1575"/>
            </a:lvl1pPr>
            <a:lvl2pPr indent="-314325" lvl="1" marL="914400" rtl="0" algn="l">
              <a:lnSpc>
                <a:spcPct val="100000"/>
              </a:lnSpc>
              <a:spcBef>
                <a:spcPts val="270"/>
              </a:spcBef>
              <a:spcAft>
                <a:spcPts val="0"/>
              </a:spcAft>
              <a:buClr>
                <a:schemeClr val="dk1"/>
              </a:buClr>
              <a:buSzPts val="1350"/>
              <a:buChar char="–"/>
              <a:defRPr sz="1350"/>
            </a:lvl2pPr>
            <a:lvl3pPr indent="-300037" lvl="2" marL="1371600" rtl="0" algn="l">
              <a:lnSpc>
                <a:spcPct val="100000"/>
              </a:lnSpc>
              <a:spcBef>
                <a:spcPts val="225"/>
              </a:spcBef>
              <a:spcAft>
                <a:spcPts val="0"/>
              </a:spcAft>
              <a:buClr>
                <a:schemeClr val="dk1"/>
              </a:buClr>
              <a:buSzPts val="1125"/>
              <a:buChar char="•"/>
              <a:defRPr sz="1125"/>
            </a:lvl3pPr>
            <a:lvl4pPr indent="-292925" lvl="3" marL="1828800" rtl="0" algn="l">
              <a:lnSpc>
                <a:spcPct val="100000"/>
              </a:lnSpc>
              <a:spcBef>
                <a:spcPts val="203"/>
              </a:spcBef>
              <a:spcAft>
                <a:spcPts val="0"/>
              </a:spcAft>
              <a:buClr>
                <a:schemeClr val="dk1"/>
              </a:buClr>
              <a:buSzPts val="1013"/>
              <a:buChar char="–"/>
              <a:defRPr sz="1013"/>
            </a:lvl4pPr>
            <a:lvl5pPr indent="-292925" lvl="4" marL="2286000" rtl="0" algn="l">
              <a:lnSpc>
                <a:spcPct val="100000"/>
              </a:lnSpc>
              <a:spcBef>
                <a:spcPts val="203"/>
              </a:spcBef>
              <a:spcAft>
                <a:spcPts val="0"/>
              </a:spcAft>
              <a:buClr>
                <a:schemeClr val="dk1"/>
              </a:buClr>
              <a:buSzPts val="1013"/>
              <a:buChar char="»"/>
              <a:defRPr sz="1013"/>
            </a:lvl5pPr>
            <a:lvl6pPr indent="-292925" lvl="5" marL="2743200" rtl="0" algn="l">
              <a:lnSpc>
                <a:spcPct val="100000"/>
              </a:lnSpc>
              <a:spcBef>
                <a:spcPts val="203"/>
              </a:spcBef>
              <a:spcAft>
                <a:spcPts val="0"/>
              </a:spcAft>
              <a:buClr>
                <a:schemeClr val="dk1"/>
              </a:buClr>
              <a:buSzPts val="1013"/>
              <a:buChar char="•"/>
              <a:defRPr sz="1013"/>
            </a:lvl6pPr>
            <a:lvl7pPr indent="-292925" lvl="6" marL="3200400" rtl="0" algn="l">
              <a:lnSpc>
                <a:spcPct val="100000"/>
              </a:lnSpc>
              <a:spcBef>
                <a:spcPts val="203"/>
              </a:spcBef>
              <a:spcAft>
                <a:spcPts val="0"/>
              </a:spcAft>
              <a:buClr>
                <a:schemeClr val="dk1"/>
              </a:buClr>
              <a:buSzPts val="1013"/>
              <a:buChar char="•"/>
              <a:defRPr sz="1013"/>
            </a:lvl7pPr>
            <a:lvl8pPr indent="-292925" lvl="7" marL="3657600" rtl="0" algn="l">
              <a:lnSpc>
                <a:spcPct val="100000"/>
              </a:lnSpc>
              <a:spcBef>
                <a:spcPts val="203"/>
              </a:spcBef>
              <a:spcAft>
                <a:spcPts val="0"/>
              </a:spcAft>
              <a:buClr>
                <a:schemeClr val="dk1"/>
              </a:buClr>
              <a:buSzPts val="1013"/>
              <a:buChar char="•"/>
              <a:defRPr sz="1013"/>
            </a:lvl8pPr>
            <a:lvl9pPr indent="-292925" lvl="8" marL="4114800" rtl="0" algn="l">
              <a:lnSpc>
                <a:spcPct val="100000"/>
              </a:lnSpc>
              <a:spcBef>
                <a:spcPts val="203"/>
              </a:spcBef>
              <a:spcAft>
                <a:spcPts val="0"/>
              </a:spcAft>
              <a:buClr>
                <a:schemeClr val="dk1"/>
              </a:buClr>
              <a:buSzPts val="1013"/>
              <a:buChar char="•"/>
              <a:defRPr sz="1013"/>
            </a:lvl9pPr>
          </a:lstStyle>
          <a:p/>
        </p:txBody>
      </p:sp>
      <p:sp>
        <p:nvSpPr>
          <p:cNvPr id="156" name="Google Shape;156;p30"/>
          <p:cNvSpPr txBox="1"/>
          <p:nvPr>
            <p:ph idx="2" type="body"/>
          </p:nvPr>
        </p:nvSpPr>
        <p:spPr>
          <a:xfrm>
            <a:off x="4648200" y="1200155"/>
            <a:ext cx="4038600" cy="3394500"/>
          </a:xfrm>
          <a:prstGeom prst="rect">
            <a:avLst/>
          </a:prstGeom>
          <a:noFill/>
          <a:ln>
            <a:noFill/>
          </a:ln>
        </p:spPr>
        <p:txBody>
          <a:bodyPr anchorCtr="0" anchor="t" bIns="45700" lIns="91425" spcFirstLastPara="1" rIns="91425" wrap="square" tIns="45700">
            <a:normAutofit/>
          </a:bodyPr>
          <a:lstStyle>
            <a:lvl1pPr indent="-328612" lvl="0" marL="457200" rtl="0" algn="l">
              <a:lnSpc>
                <a:spcPct val="100000"/>
              </a:lnSpc>
              <a:spcBef>
                <a:spcPts val="315"/>
              </a:spcBef>
              <a:spcAft>
                <a:spcPts val="0"/>
              </a:spcAft>
              <a:buClr>
                <a:schemeClr val="dk1"/>
              </a:buClr>
              <a:buSzPts val="1575"/>
              <a:buChar char="•"/>
              <a:defRPr sz="1575"/>
            </a:lvl1pPr>
            <a:lvl2pPr indent="-314325" lvl="1" marL="914400" rtl="0" algn="l">
              <a:lnSpc>
                <a:spcPct val="100000"/>
              </a:lnSpc>
              <a:spcBef>
                <a:spcPts val="270"/>
              </a:spcBef>
              <a:spcAft>
                <a:spcPts val="0"/>
              </a:spcAft>
              <a:buClr>
                <a:schemeClr val="dk1"/>
              </a:buClr>
              <a:buSzPts val="1350"/>
              <a:buChar char="–"/>
              <a:defRPr sz="1350"/>
            </a:lvl2pPr>
            <a:lvl3pPr indent="-300037" lvl="2" marL="1371600" rtl="0" algn="l">
              <a:lnSpc>
                <a:spcPct val="100000"/>
              </a:lnSpc>
              <a:spcBef>
                <a:spcPts val="225"/>
              </a:spcBef>
              <a:spcAft>
                <a:spcPts val="0"/>
              </a:spcAft>
              <a:buClr>
                <a:schemeClr val="dk1"/>
              </a:buClr>
              <a:buSzPts val="1125"/>
              <a:buChar char="•"/>
              <a:defRPr sz="1125"/>
            </a:lvl3pPr>
            <a:lvl4pPr indent="-292925" lvl="3" marL="1828800" rtl="0" algn="l">
              <a:lnSpc>
                <a:spcPct val="100000"/>
              </a:lnSpc>
              <a:spcBef>
                <a:spcPts val="203"/>
              </a:spcBef>
              <a:spcAft>
                <a:spcPts val="0"/>
              </a:spcAft>
              <a:buClr>
                <a:schemeClr val="dk1"/>
              </a:buClr>
              <a:buSzPts val="1013"/>
              <a:buChar char="–"/>
              <a:defRPr sz="1013"/>
            </a:lvl4pPr>
            <a:lvl5pPr indent="-292925" lvl="4" marL="2286000" rtl="0" algn="l">
              <a:lnSpc>
                <a:spcPct val="100000"/>
              </a:lnSpc>
              <a:spcBef>
                <a:spcPts val="203"/>
              </a:spcBef>
              <a:spcAft>
                <a:spcPts val="0"/>
              </a:spcAft>
              <a:buClr>
                <a:schemeClr val="dk1"/>
              </a:buClr>
              <a:buSzPts val="1013"/>
              <a:buChar char="»"/>
              <a:defRPr sz="1013"/>
            </a:lvl5pPr>
            <a:lvl6pPr indent="-292925" lvl="5" marL="2743200" rtl="0" algn="l">
              <a:lnSpc>
                <a:spcPct val="100000"/>
              </a:lnSpc>
              <a:spcBef>
                <a:spcPts val="203"/>
              </a:spcBef>
              <a:spcAft>
                <a:spcPts val="0"/>
              </a:spcAft>
              <a:buClr>
                <a:schemeClr val="dk1"/>
              </a:buClr>
              <a:buSzPts val="1013"/>
              <a:buChar char="•"/>
              <a:defRPr sz="1013"/>
            </a:lvl6pPr>
            <a:lvl7pPr indent="-292925" lvl="6" marL="3200400" rtl="0" algn="l">
              <a:lnSpc>
                <a:spcPct val="100000"/>
              </a:lnSpc>
              <a:spcBef>
                <a:spcPts val="203"/>
              </a:spcBef>
              <a:spcAft>
                <a:spcPts val="0"/>
              </a:spcAft>
              <a:buClr>
                <a:schemeClr val="dk1"/>
              </a:buClr>
              <a:buSzPts val="1013"/>
              <a:buChar char="•"/>
              <a:defRPr sz="1013"/>
            </a:lvl7pPr>
            <a:lvl8pPr indent="-292925" lvl="7" marL="3657600" rtl="0" algn="l">
              <a:lnSpc>
                <a:spcPct val="100000"/>
              </a:lnSpc>
              <a:spcBef>
                <a:spcPts val="203"/>
              </a:spcBef>
              <a:spcAft>
                <a:spcPts val="0"/>
              </a:spcAft>
              <a:buClr>
                <a:schemeClr val="dk1"/>
              </a:buClr>
              <a:buSzPts val="1013"/>
              <a:buChar char="•"/>
              <a:defRPr sz="1013"/>
            </a:lvl8pPr>
            <a:lvl9pPr indent="-292925" lvl="8" marL="4114800" rtl="0" algn="l">
              <a:lnSpc>
                <a:spcPct val="100000"/>
              </a:lnSpc>
              <a:spcBef>
                <a:spcPts val="203"/>
              </a:spcBef>
              <a:spcAft>
                <a:spcPts val="0"/>
              </a:spcAft>
              <a:buClr>
                <a:schemeClr val="dk1"/>
              </a:buClr>
              <a:buSzPts val="1013"/>
              <a:buChar char="•"/>
              <a:defRPr sz="1013"/>
            </a:lvl9pPr>
          </a:lstStyle>
          <a:p/>
        </p:txBody>
      </p:sp>
      <p:sp>
        <p:nvSpPr>
          <p:cNvPr id="157" name="Google Shape;157;p30"/>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30"/>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9" name="Google Shape;159;p30"/>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0" name="Shape 160"/>
        <p:cNvGrpSpPr/>
        <p:nvPr/>
      </p:nvGrpSpPr>
      <p:grpSpPr>
        <a:xfrm>
          <a:off x="0" y="0"/>
          <a:ext cx="0" cy="0"/>
          <a:chOff x="0" y="0"/>
          <a:chExt cx="0" cy="0"/>
        </a:xfrm>
      </p:grpSpPr>
      <p:sp>
        <p:nvSpPr>
          <p:cNvPr id="161" name="Google Shape;161;p3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2475"/>
              <a:buFont typeface="Calibri"/>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2" name="Google Shape;162;p3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270"/>
              </a:spcBef>
              <a:spcAft>
                <a:spcPts val="0"/>
              </a:spcAft>
              <a:buClr>
                <a:schemeClr val="dk1"/>
              </a:buClr>
              <a:buSzPts val="1350"/>
              <a:buNone/>
              <a:defRPr b="1" sz="1350"/>
            </a:lvl1pPr>
            <a:lvl2pPr indent="-228600" lvl="1" marL="914400" rtl="0" algn="l">
              <a:lnSpc>
                <a:spcPct val="100000"/>
              </a:lnSpc>
              <a:spcBef>
                <a:spcPts val="225"/>
              </a:spcBef>
              <a:spcAft>
                <a:spcPts val="0"/>
              </a:spcAft>
              <a:buClr>
                <a:schemeClr val="dk1"/>
              </a:buClr>
              <a:buSzPts val="1125"/>
              <a:buNone/>
              <a:defRPr b="1" sz="1125"/>
            </a:lvl2pPr>
            <a:lvl3pPr indent="-228600" lvl="2" marL="1371600" rtl="0" algn="l">
              <a:lnSpc>
                <a:spcPct val="100000"/>
              </a:lnSpc>
              <a:spcBef>
                <a:spcPts val="203"/>
              </a:spcBef>
              <a:spcAft>
                <a:spcPts val="0"/>
              </a:spcAft>
              <a:buClr>
                <a:schemeClr val="dk1"/>
              </a:buClr>
              <a:buSzPts val="1013"/>
              <a:buNone/>
              <a:defRPr b="1" sz="1013"/>
            </a:lvl3pPr>
            <a:lvl4pPr indent="-228600" lvl="3" marL="1828800" rtl="0" algn="l">
              <a:lnSpc>
                <a:spcPct val="100000"/>
              </a:lnSpc>
              <a:spcBef>
                <a:spcPts val="180"/>
              </a:spcBef>
              <a:spcAft>
                <a:spcPts val="0"/>
              </a:spcAft>
              <a:buClr>
                <a:schemeClr val="dk1"/>
              </a:buClr>
              <a:buSzPts val="900"/>
              <a:buNone/>
              <a:defRPr b="1" sz="900"/>
            </a:lvl4pPr>
            <a:lvl5pPr indent="-228600" lvl="4" marL="2286000" rtl="0" algn="l">
              <a:lnSpc>
                <a:spcPct val="100000"/>
              </a:lnSpc>
              <a:spcBef>
                <a:spcPts val="180"/>
              </a:spcBef>
              <a:spcAft>
                <a:spcPts val="0"/>
              </a:spcAft>
              <a:buClr>
                <a:schemeClr val="dk1"/>
              </a:buClr>
              <a:buSzPts val="900"/>
              <a:buNone/>
              <a:defRPr b="1" sz="900"/>
            </a:lvl5pPr>
            <a:lvl6pPr indent="-228600" lvl="5" marL="2743200" rtl="0" algn="l">
              <a:lnSpc>
                <a:spcPct val="100000"/>
              </a:lnSpc>
              <a:spcBef>
                <a:spcPts val="180"/>
              </a:spcBef>
              <a:spcAft>
                <a:spcPts val="0"/>
              </a:spcAft>
              <a:buClr>
                <a:schemeClr val="dk1"/>
              </a:buClr>
              <a:buSzPts val="900"/>
              <a:buNone/>
              <a:defRPr b="1" sz="900"/>
            </a:lvl6pPr>
            <a:lvl7pPr indent="-228600" lvl="6" marL="3200400" rtl="0" algn="l">
              <a:lnSpc>
                <a:spcPct val="100000"/>
              </a:lnSpc>
              <a:spcBef>
                <a:spcPts val="180"/>
              </a:spcBef>
              <a:spcAft>
                <a:spcPts val="0"/>
              </a:spcAft>
              <a:buClr>
                <a:schemeClr val="dk1"/>
              </a:buClr>
              <a:buSzPts val="900"/>
              <a:buNone/>
              <a:defRPr b="1" sz="900"/>
            </a:lvl7pPr>
            <a:lvl8pPr indent="-228600" lvl="7" marL="3657600" rtl="0" algn="l">
              <a:lnSpc>
                <a:spcPct val="100000"/>
              </a:lnSpc>
              <a:spcBef>
                <a:spcPts val="180"/>
              </a:spcBef>
              <a:spcAft>
                <a:spcPts val="0"/>
              </a:spcAft>
              <a:buClr>
                <a:schemeClr val="dk1"/>
              </a:buClr>
              <a:buSzPts val="900"/>
              <a:buNone/>
              <a:defRPr b="1" sz="900"/>
            </a:lvl8pPr>
            <a:lvl9pPr indent="-228600" lvl="8" marL="4114800" rtl="0" algn="l">
              <a:lnSpc>
                <a:spcPct val="100000"/>
              </a:lnSpc>
              <a:spcBef>
                <a:spcPts val="180"/>
              </a:spcBef>
              <a:spcAft>
                <a:spcPts val="0"/>
              </a:spcAft>
              <a:buClr>
                <a:schemeClr val="dk1"/>
              </a:buClr>
              <a:buSzPts val="900"/>
              <a:buNone/>
              <a:defRPr b="1" sz="900"/>
            </a:lvl9pPr>
          </a:lstStyle>
          <a:p/>
        </p:txBody>
      </p:sp>
      <p:sp>
        <p:nvSpPr>
          <p:cNvPr id="163" name="Google Shape;163;p3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lvl1pPr indent="-314325" lvl="0" marL="457200" rtl="0" algn="l">
              <a:lnSpc>
                <a:spcPct val="100000"/>
              </a:lnSpc>
              <a:spcBef>
                <a:spcPts val="270"/>
              </a:spcBef>
              <a:spcAft>
                <a:spcPts val="0"/>
              </a:spcAft>
              <a:buClr>
                <a:schemeClr val="dk1"/>
              </a:buClr>
              <a:buSzPts val="1350"/>
              <a:buChar char="•"/>
              <a:defRPr sz="1350"/>
            </a:lvl1pPr>
            <a:lvl2pPr indent="-300037" lvl="1" marL="914400" rtl="0" algn="l">
              <a:lnSpc>
                <a:spcPct val="100000"/>
              </a:lnSpc>
              <a:spcBef>
                <a:spcPts val="225"/>
              </a:spcBef>
              <a:spcAft>
                <a:spcPts val="0"/>
              </a:spcAft>
              <a:buClr>
                <a:schemeClr val="dk1"/>
              </a:buClr>
              <a:buSzPts val="1125"/>
              <a:buChar char="–"/>
              <a:defRPr sz="1125"/>
            </a:lvl2pPr>
            <a:lvl3pPr indent="-292925" lvl="2" marL="1371600" rtl="0" algn="l">
              <a:lnSpc>
                <a:spcPct val="100000"/>
              </a:lnSpc>
              <a:spcBef>
                <a:spcPts val="203"/>
              </a:spcBef>
              <a:spcAft>
                <a:spcPts val="0"/>
              </a:spcAft>
              <a:buClr>
                <a:schemeClr val="dk1"/>
              </a:buClr>
              <a:buSzPts val="1013"/>
              <a:buChar char="•"/>
              <a:defRPr sz="1013"/>
            </a:lvl3pPr>
            <a:lvl4pPr indent="-285750" lvl="3" marL="1828800" rtl="0" algn="l">
              <a:lnSpc>
                <a:spcPct val="100000"/>
              </a:lnSpc>
              <a:spcBef>
                <a:spcPts val="180"/>
              </a:spcBef>
              <a:spcAft>
                <a:spcPts val="0"/>
              </a:spcAft>
              <a:buClr>
                <a:schemeClr val="dk1"/>
              </a:buClr>
              <a:buSzPts val="900"/>
              <a:buChar char="–"/>
              <a:defRPr sz="900"/>
            </a:lvl4pPr>
            <a:lvl5pPr indent="-285750" lvl="4" marL="2286000" rtl="0" algn="l">
              <a:lnSpc>
                <a:spcPct val="100000"/>
              </a:lnSpc>
              <a:spcBef>
                <a:spcPts val="180"/>
              </a:spcBef>
              <a:spcAft>
                <a:spcPts val="0"/>
              </a:spcAft>
              <a:buClr>
                <a:schemeClr val="dk1"/>
              </a:buClr>
              <a:buSzPts val="900"/>
              <a:buChar char="»"/>
              <a:defRPr sz="900"/>
            </a:lvl5pPr>
            <a:lvl6pPr indent="-285750" lvl="5" marL="2743200" rtl="0" algn="l">
              <a:lnSpc>
                <a:spcPct val="100000"/>
              </a:lnSpc>
              <a:spcBef>
                <a:spcPts val="180"/>
              </a:spcBef>
              <a:spcAft>
                <a:spcPts val="0"/>
              </a:spcAft>
              <a:buClr>
                <a:schemeClr val="dk1"/>
              </a:buClr>
              <a:buSzPts val="900"/>
              <a:buChar char="•"/>
              <a:defRPr sz="900"/>
            </a:lvl6pPr>
            <a:lvl7pPr indent="-285750" lvl="6" marL="3200400" rtl="0" algn="l">
              <a:lnSpc>
                <a:spcPct val="100000"/>
              </a:lnSpc>
              <a:spcBef>
                <a:spcPts val="180"/>
              </a:spcBef>
              <a:spcAft>
                <a:spcPts val="0"/>
              </a:spcAft>
              <a:buClr>
                <a:schemeClr val="dk1"/>
              </a:buClr>
              <a:buSzPts val="900"/>
              <a:buChar char="•"/>
              <a:defRPr sz="900"/>
            </a:lvl7pPr>
            <a:lvl8pPr indent="-285750" lvl="7" marL="3657600" rtl="0" algn="l">
              <a:lnSpc>
                <a:spcPct val="100000"/>
              </a:lnSpc>
              <a:spcBef>
                <a:spcPts val="180"/>
              </a:spcBef>
              <a:spcAft>
                <a:spcPts val="0"/>
              </a:spcAft>
              <a:buClr>
                <a:schemeClr val="dk1"/>
              </a:buClr>
              <a:buSzPts val="900"/>
              <a:buChar char="•"/>
              <a:defRPr sz="900"/>
            </a:lvl8pPr>
            <a:lvl9pPr indent="-285750" lvl="8" marL="4114800" rtl="0" algn="l">
              <a:lnSpc>
                <a:spcPct val="100000"/>
              </a:lnSpc>
              <a:spcBef>
                <a:spcPts val="180"/>
              </a:spcBef>
              <a:spcAft>
                <a:spcPts val="0"/>
              </a:spcAft>
              <a:buClr>
                <a:schemeClr val="dk1"/>
              </a:buClr>
              <a:buSzPts val="900"/>
              <a:buChar char="•"/>
              <a:defRPr sz="900"/>
            </a:lvl9pPr>
          </a:lstStyle>
          <a:p/>
        </p:txBody>
      </p:sp>
      <p:sp>
        <p:nvSpPr>
          <p:cNvPr id="164" name="Google Shape;164;p31"/>
          <p:cNvSpPr txBox="1"/>
          <p:nvPr>
            <p:ph idx="3" type="body"/>
          </p:nvPr>
        </p:nvSpPr>
        <p:spPr>
          <a:xfrm>
            <a:off x="4645037" y="1151335"/>
            <a:ext cx="4041900" cy="4797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270"/>
              </a:spcBef>
              <a:spcAft>
                <a:spcPts val="0"/>
              </a:spcAft>
              <a:buClr>
                <a:schemeClr val="dk1"/>
              </a:buClr>
              <a:buSzPts val="1350"/>
              <a:buNone/>
              <a:defRPr b="1" sz="1350"/>
            </a:lvl1pPr>
            <a:lvl2pPr indent="-228600" lvl="1" marL="914400" rtl="0" algn="l">
              <a:lnSpc>
                <a:spcPct val="100000"/>
              </a:lnSpc>
              <a:spcBef>
                <a:spcPts val="225"/>
              </a:spcBef>
              <a:spcAft>
                <a:spcPts val="0"/>
              </a:spcAft>
              <a:buClr>
                <a:schemeClr val="dk1"/>
              </a:buClr>
              <a:buSzPts val="1125"/>
              <a:buNone/>
              <a:defRPr b="1" sz="1125"/>
            </a:lvl2pPr>
            <a:lvl3pPr indent="-228600" lvl="2" marL="1371600" rtl="0" algn="l">
              <a:lnSpc>
                <a:spcPct val="100000"/>
              </a:lnSpc>
              <a:spcBef>
                <a:spcPts val="203"/>
              </a:spcBef>
              <a:spcAft>
                <a:spcPts val="0"/>
              </a:spcAft>
              <a:buClr>
                <a:schemeClr val="dk1"/>
              </a:buClr>
              <a:buSzPts val="1013"/>
              <a:buNone/>
              <a:defRPr b="1" sz="1013"/>
            </a:lvl3pPr>
            <a:lvl4pPr indent="-228600" lvl="3" marL="1828800" rtl="0" algn="l">
              <a:lnSpc>
                <a:spcPct val="100000"/>
              </a:lnSpc>
              <a:spcBef>
                <a:spcPts val="180"/>
              </a:spcBef>
              <a:spcAft>
                <a:spcPts val="0"/>
              </a:spcAft>
              <a:buClr>
                <a:schemeClr val="dk1"/>
              </a:buClr>
              <a:buSzPts val="900"/>
              <a:buNone/>
              <a:defRPr b="1" sz="900"/>
            </a:lvl4pPr>
            <a:lvl5pPr indent="-228600" lvl="4" marL="2286000" rtl="0" algn="l">
              <a:lnSpc>
                <a:spcPct val="100000"/>
              </a:lnSpc>
              <a:spcBef>
                <a:spcPts val="180"/>
              </a:spcBef>
              <a:spcAft>
                <a:spcPts val="0"/>
              </a:spcAft>
              <a:buClr>
                <a:schemeClr val="dk1"/>
              </a:buClr>
              <a:buSzPts val="900"/>
              <a:buNone/>
              <a:defRPr b="1" sz="900"/>
            </a:lvl5pPr>
            <a:lvl6pPr indent="-228600" lvl="5" marL="2743200" rtl="0" algn="l">
              <a:lnSpc>
                <a:spcPct val="100000"/>
              </a:lnSpc>
              <a:spcBef>
                <a:spcPts val="180"/>
              </a:spcBef>
              <a:spcAft>
                <a:spcPts val="0"/>
              </a:spcAft>
              <a:buClr>
                <a:schemeClr val="dk1"/>
              </a:buClr>
              <a:buSzPts val="900"/>
              <a:buNone/>
              <a:defRPr b="1" sz="900"/>
            </a:lvl6pPr>
            <a:lvl7pPr indent="-228600" lvl="6" marL="3200400" rtl="0" algn="l">
              <a:lnSpc>
                <a:spcPct val="100000"/>
              </a:lnSpc>
              <a:spcBef>
                <a:spcPts val="180"/>
              </a:spcBef>
              <a:spcAft>
                <a:spcPts val="0"/>
              </a:spcAft>
              <a:buClr>
                <a:schemeClr val="dk1"/>
              </a:buClr>
              <a:buSzPts val="900"/>
              <a:buNone/>
              <a:defRPr b="1" sz="900"/>
            </a:lvl7pPr>
            <a:lvl8pPr indent="-228600" lvl="7" marL="3657600" rtl="0" algn="l">
              <a:lnSpc>
                <a:spcPct val="100000"/>
              </a:lnSpc>
              <a:spcBef>
                <a:spcPts val="180"/>
              </a:spcBef>
              <a:spcAft>
                <a:spcPts val="0"/>
              </a:spcAft>
              <a:buClr>
                <a:schemeClr val="dk1"/>
              </a:buClr>
              <a:buSzPts val="900"/>
              <a:buNone/>
              <a:defRPr b="1" sz="900"/>
            </a:lvl8pPr>
            <a:lvl9pPr indent="-228600" lvl="8" marL="4114800" rtl="0" algn="l">
              <a:lnSpc>
                <a:spcPct val="100000"/>
              </a:lnSpc>
              <a:spcBef>
                <a:spcPts val="180"/>
              </a:spcBef>
              <a:spcAft>
                <a:spcPts val="0"/>
              </a:spcAft>
              <a:buClr>
                <a:schemeClr val="dk1"/>
              </a:buClr>
              <a:buSzPts val="900"/>
              <a:buNone/>
              <a:defRPr b="1" sz="900"/>
            </a:lvl9pPr>
          </a:lstStyle>
          <a:p/>
        </p:txBody>
      </p:sp>
      <p:sp>
        <p:nvSpPr>
          <p:cNvPr id="165" name="Google Shape;165;p31"/>
          <p:cNvSpPr txBox="1"/>
          <p:nvPr>
            <p:ph idx="4" type="body"/>
          </p:nvPr>
        </p:nvSpPr>
        <p:spPr>
          <a:xfrm>
            <a:off x="4645037" y="1631156"/>
            <a:ext cx="4041900" cy="2963400"/>
          </a:xfrm>
          <a:prstGeom prst="rect">
            <a:avLst/>
          </a:prstGeom>
          <a:noFill/>
          <a:ln>
            <a:noFill/>
          </a:ln>
        </p:spPr>
        <p:txBody>
          <a:bodyPr anchorCtr="0" anchor="t" bIns="45700" lIns="91425" spcFirstLastPara="1" rIns="91425" wrap="square" tIns="45700">
            <a:normAutofit/>
          </a:bodyPr>
          <a:lstStyle>
            <a:lvl1pPr indent="-314325" lvl="0" marL="457200" rtl="0" algn="l">
              <a:lnSpc>
                <a:spcPct val="100000"/>
              </a:lnSpc>
              <a:spcBef>
                <a:spcPts val="270"/>
              </a:spcBef>
              <a:spcAft>
                <a:spcPts val="0"/>
              </a:spcAft>
              <a:buClr>
                <a:schemeClr val="dk1"/>
              </a:buClr>
              <a:buSzPts val="1350"/>
              <a:buChar char="•"/>
              <a:defRPr sz="1350"/>
            </a:lvl1pPr>
            <a:lvl2pPr indent="-300037" lvl="1" marL="914400" rtl="0" algn="l">
              <a:lnSpc>
                <a:spcPct val="100000"/>
              </a:lnSpc>
              <a:spcBef>
                <a:spcPts val="225"/>
              </a:spcBef>
              <a:spcAft>
                <a:spcPts val="0"/>
              </a:spcAft>
              <a:buClr>
                <a:schemeClr val="dk1"/>
              </a:buClr>
              <a:buSzPts val="1125"/>
              <a:buChar char="–"/>
              <a:defRPr sz="1125"/>
            </a:lvl2pPr>
            <a:lvl3pPr indent="-292925" lvl="2" marL="1371600" rtl="0" algn="l">
              <a:lnSpc>
                <a:spcPct val="100000"/>
              </a:lnSpc>
              <a:spcBef>
                <a:spcPts val="203"/>
              </a:spcBef>
              <a:spcAft>
                <a:spcPts val="0"/>
              </a:spcAft>
              <a:buClr>
                <a:schemeClr val="dk1"/>
              </a:buClr>
              <a:buSzPts val="1013"/>
              <a:buChar char="•"/>
              <a:defRPr sz="1013"/>
            </a:lvl3pPr>
            <a:lvl4pPr indent="-285750" lvl="3" marL="1828800" rtl="0" algn="l">
              <a:lnSpc>
                <a:spcPct val="100000"/>
              </a:lnSpc>
              <a:spcBef>
                <a:spcPts val="180"/>
              </a:spcBef>
              <a:spcAft>
                <a:spcPts val="0"/>
              </a:spcAft>
              <a:buClr>
                <a:schemeClr val="dk1"/>
              </a:buClr>
              <a:buSzPts val="900"/>
              <a:buChar char="–"/>
              <a:defRPr sz="900"/>
            </a:lvl4pPr>
            <a:lvl5pPr indent="-285750" lvl="4" marL="2286000" rtl="0" algn="l">
              <a:lnSpc>
                <a:spcPct val="100000"/>
              </a:lnSpc>
              <a:spcBef>
                <a:spcPts val="180"/>
              </a:spcBef>
              <a:spcAft>
                <a:spcPts val="0"/>
              </a:spcAft>
              <a:buClr>
                <a:schemeClr val="dk1"/>
              </a:buClr>
              <a:buSzPts val="900"/>
              <a:buChar char="»"/>
              <a:defRPr sz="900"/>
            </a:lvl5pPr>
            <a:lvl6pPr indent="-285750" lvl="5" marL="2743200" rtl="0" algn="l">
              <a:lnSpc>
                <a:spcPct val="100000"/>
              </a:lnSpc>
              <a:spcBef>
                <a:spcPts val="180"/>
              </a:spcBef>
              <a:spcAft>
                <a:spcPts val="0"/>
              </a:spcAft>
              <a:buClr>
                <a:schemeClr val="dk1"/>
              </a:buClr>
              <a:buSzPts val="900"/>
              <a:buChar char="•"/>
              <a:defRPr sz="900"/>
            </a:lvl6pPr>
            <a:lvl7pPr indent="-285750" lvl="6" marL="3200400" rtl="0" algn="l">
              <a:lnSpc>
                <a:spcPct val="100000"/>
              </a:lnSpc>
              <a:spcBef>
                <a:spcPts val="180"/>
              </a:spcBef>
              <a:spcAft>
                <a:spcPts val="0"/>
              </a:spcAft>
              <a:buClr>
                <a:schemeClr val="dk1"/>
              </a:buClr>
              <a:buSzPts val="900"/>
              <a:buChar char="•"/>
              <a:defRPr sz="900"/>
            </a:lvl7pPr>
            <a:lvl8pPr indent="-285750" lvl="7" marL="3657600" rtl="0" algn="l">
              <a:lnSpc>
                <a:spcPct val="100000"/>
              </a:lnSpc>
              <a:spcBef>
                <a:spcPts val="180"/>
              </a:spcBef>
              <a:spcAft>
                <a:spcPts val="0"/>
              </a:spcAft>
              <a:buClr>
                <a:schemeClr val="dk1"/>
              </a:buClr>
              <a:buSzPts val="900"/>
              <a:buChar char="•"/>
              <a:defRPr sz="900"/>
            </a:lvl8pPr>
            <a:lvl9pPr indent="-285750" lvl="8" marL="4114800" rtl="0" algn="l">
              <a:lnSpc>
                <a:spcPct val="100000"/>
              </a:lnSpc>
              <a:spcBef>
                <a:spcPts val="180"/>
              </a:spcBef>
              <a:spcAft>
                <a:spcPts val="0"/>
              </a:spcAft>
              <a:buClr>
                <a:schemeClr val="dk1"/>
              </a:buClr>
              <a:buSzPts val="900"/>
              <a:buChar char="•"/>
              <a:defRPr sz="900"/>
            </a:lvl9pPr>
          </a:lstStyle>
          <a:p/>
        </p:txBody>
      </p:sp>
      <p:sp>
        <p:nvSpPr>
          <p:cNvPr id="166" name="Google Shape;166;p31"/>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7" name="Google Shape;167;p31"/>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8" name="Google Shape;168;p31"/>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p32"/>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1" name="Google Shape;171;p32"/>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2" name="Google Shape;172;p32"/>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3" name="Google Shape;173;p32"/>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4" name="Shape 174"/>
        <p:cNvGrpSpPr/>
        <p:nvPr/>
      </p:nvGrpSpPr>
      <p:grpSpPr>
        <a:xfrm>
          <a:off x="0" y="0"/>
          <a:ext cx="0" cy="0"/>
          <a:chOff x="0" y="0"/>
          <a:chExt cx="0" cy="0"/>
        </a:xfrm>
      </p:grpSpPr>
      <p:sp>
        <p:nvSpPr>
          <p:cNvPr id="175" name="Google Shape;175;p33"/>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6" name="Google Shape;176;p33"/>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7" name="Google Shape;177;p33"/>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8" name="Shape 178"/>
        <p:cNvGrpSpPr/>
        <p:nvPr/>
      </p:nvGrpSpPr>
      <p:grpSpPr>
        <a:xfrm>
          <a:off x="0" y="0"/>
          <a:ext cx="0" cy="0"/>
          <a:chOff x="0" y="0"/>
          <a:chExt cx="0" cy="0"/>
        </a:xfrm>
      </p:grpSpPr>
      <p:sp>
        <p:nvSpPr>
          <p:cNvPr id="179" name="Google Shape;179;p34"/>
          <p:cNvSpPr txBox="1"/>
          <p:nvPr>
            <p:ph type="title"/>
          </p:nvPr>
        </p:nvSpPr>
        <p:spPr>
          <a:xfrm>
            <a:off x="457203" y="204787"/>
            <a:ext cx="3008400" cy="8715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1125"/>
              <a:buFont typeface="Calibri"/>
              <a:buNone/>
              <a:defRPr b="1" sz="1125"/>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0" name="Google Shape;180;p34"/>
          <p:cNvSpPr txBox="1"/>
          <p:nvPr>
            <p:ph idx="1" type="body"/>
          </p:nvPr>
        </p:nvSpPr>
        <p:spPr>
          <a:xfrm>
            <a:off x="3575050" y="204804"/>
            <a:ext cx="5111700" cy="43899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sz="1800"/>
            </a:lvl1pPr>
            <a:lvl2pPr indent="-328612" lvl="1" marL="914400" rtl="0" algn="l">
              <a:lnSpc>
                <a:spcPct val="100000"/>
              </a:lnSpc>
              <a:spcBef>
                <a:spcPts val="315"/>
              </a:spcBef>
              <a:spcAft>
                <a:spcPts val="0"/>
              </a:spcAft>
              <a:buClr>
                <a:schemeClr val="dk1"/>
              </a:buClr>
              <a:buSzPts val="1575"/>
              <a:buChar char="–"/>
              <a:defRPr sz="1575"/>
            </a:lvl2pPr>
            <a:lvl3pPr indent="-314325" lvl="2" marL="1371600" rtl="0" algn="l">
              <a:lnSpc>
                <a:spcPct val="100000"/>
              </a:lnSpc>
              <a:spcBef>
                <a:spcPts val="270"/>
              </a:spcBef>
              <a:spcAft>
                <a:spcPts val="0"/>
              </a:spcAft>
              <a:buClr>
                <a:schemeClr val="dk1"/>
              </a:buClr>
              <a:buSzPts val="1350"/>
              <a:buChar char="•"/>
              <a:defRPr sz="1350"/>
            </a:lvl3pPr>
            <a:lvl4pPr indent="-300037" lvl="3" marL="1828800" rtl="0" algn="l">
              <a:lnSpc>
                <a:spcPct val="100000"/>
              </a:lnSpc>
              <a:spcBef>
                <a:spcPts val="225"/>
              </a:spcBef>
              <a:spcAft>
                <a:spcPts val="0"/>
              </a:spcAft>
              <a:buClr>
                <a:schemeClr val="dk1"/>
              </a:buClr>
              <a:buSzPts val="1125"/>
              <a:buChar char="–"/>
              <a:defRPr sz="1125"/>
            </a:lvl4pPr>
            <a:lvl5pPr indent="-300037" lvl="4" marL="2286000" rtl="0" algn="l">
              <a:lnSpc>
                <a:spcPct val="100000"/>
              </a:lnSpc>
              <a:spcBef>
                <a:spcPts val="225"/>
              </a:spcBef>
              <a:spcAft>
                <a:spcPts val="0"/>
              </a:spcAft>
              <a:buClr>
                <a:schemeClr val="dk1"/>
              </a:buClr>
              <a:buSzPts val="1125"/>
              <a:buChar char="»"/>
              <a:defRPr sz="1125"/>
            </a:lvl5pPr>
            <a:lvl6pPr indent="-300037" lvl="5" marL="2743200" rtl="0" algn="l">
              <a:lnSpc>
                <a:spcPct val="100000"/>
              </a:lnSpc>
              <a:spcBef>
                <a:spcPts val="225"/>
              </a:spcBef>
              <a:spcAft>
                <a:spcPts val="0"/>
              </a:spcAft>
              <a:buClr>
                <a:schemeClr val="dk1"/>
              </a:buClr>
              <a:buSzPts val="1125"/>
              <a:buChar char="•"/>
              <a:defRPr sz="1125"/>
            </a:lvl6pPr>
            <a:lvl7pPr indent="-300037" lvl="6" marL="3200400" rtl="0" algn="l">
              <a:lnSpc>
                <a:spcPct val="100000"/>
              </a:lnSpc>
              <a:spcBef>
                <a:spcPts val="225"/>
              </a:spcBef>
              <a:spcAft>
                <a:spcPts val="0"/>
              </a:spcAft>
              <a:buClr>
                <a:schemeClr val="dk1"/>
              </a:buClr>
              <a:buSzPts val="1125"/>
              <a:buChar char="•"/>
              <a:defRPr sz="1125"/>
            </a:lvl7pPr>
            <a:lvl8pPr indent="-300037" lvl="7" marL="3657600" rtl="0" algn="l">
              <a:lnSpc>
                <a:spcPct val="100000"/>
              </a:lnSpc>
              <a:spcBef>
                <a:spcPts val="225"/>
              </a:spcBef>
              <a:spcAft>
                <a:spcPts val="0"/>
              </a:spcAft>
              <a:buClr>
                <a:schemeClr val="dk1"/>
              </a:buClr>
              <a:buSzPts val="1125"/>
              <a:buChar char="•"/>
              <a:defRPr sz="1125"/>
            </a:lvl8pPr>
            <a:lvl9pPr indent="-300037" lvl="8" marL="4114800" rtl="0" algn="l">
              <a:lnSpc>
                <a:spcPct val="100000"/>
              </a:lnSpc>
              <a:spcBef>
                <a:spcPts val="225"/>
              </a:spcBef>
              <a:spcAft>
                <a:spcPts val="0"/>
              </a:spcAft>
              <a:buClr>
                <a:schemeClr val="dk1"/>
              </a:buClr>
              <a:buSzPts val="1125"/>
              <a:buChar char="•"/>
              <a:defRPr sz="1125"/>
            </a:lvl9pPr>
          </a:lstStyle>
          <a:p/>
        </p:txBody>
      </p:sp>
      <p:sp>
        <p:nvSpPr>
          <p:cNvPr id="181" name="Google Shape;181;p34"/>
          <p:cNvSpPr txBox="1"/>
          <p:nvPr>
            <p:ph idx="2" type="body"/>
          </p:nvPr>
        </p:nvSpPr>
        <p:spPr>
          <a:xfrm>
            <a:off x="457203" y="1076328"/>
            <a:ext cx="3008400" cy="35184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58"/>
              </a:spcBef>
              <a:spcAft>
                <a:spcPts val="0"/>
              </a:spcAft>
              <a:buClr>
                <a:schemeClr val="dk1"/>
              </a:buClr>
              <a:buSzPts val="788"/>
              <a:buNone/>
              <a:defRPr sz="788"/>
            </a:lvl1pPr>
            <a:lvl2pPr indent="-228600" lvl="1" marL="914400" rtl="0" algn="l">
              <a:lnSpc>
                <a:spcPct val="100000"/>
              </a:lnSpc>
              <a:spcBef>
                <a:spcPts val="135"/>
              </a:spcBef>
              <a:spcAft>
                <a:spcPts val="0"/>
              </a:spcAft>
              <a:buClr>
                <a:schemeClr val="dk1"/>
              </a:buClr>
              <a:buSzPts val="675"/>
              <a:buNone/>
              <a:defRPr sz="675"/>
            </a:lvl2pPr>
            <a:lvl3pPr indent="-228600" lvl="2" marL="1371600" rtl="0" algn="l">
              <a:lnSpc>
                <a:spcPct val="100000"/>
              </a:lnSpc>
              <a:spcBef>
                <a:spcPts val="113"/>
              </a:spcBef>
              <a:spcAft>
                <a:spcPts val="0"/>
              </a:spcAft>
              <a:buClr>
                <a:schemeClr val="dk1"/>
              </a:buClr>
              <a:buSzPts val="563"/>
              <a:buNone/>
              <a:defRPr sz="563"/>
            </a:lvl3pPr>
            <a:lvl4pPr indent="-228600" lvl="3" marL="1828800" rtl="0" algn="l">
              <a:lnSpc>
                <a:spcPct val="100000"/>
              </a:lnSpc>
              <a:spcBef>
                <a:spcPts val="101"/>
              </a:spcBef>
              <a:spcAft>
                <a:spcPts val="0"/>
              </a:spcAft>
              <a:buClr>
                <a:schemeClr val="dk1"/>
              </a:buClr>
              <a:buSzPts val="506"/>
              <a:buNone/>
              <a:defRPr sz="506"/>
            </a:lvl4pPr>
            <a:lvl5pPr indent="-228600" lvl="4" marL="2286000" rtl="0" algn="l">
              <a:lnSpc>
                <a:spcPct val="100000"/>
              </a:lnSpc>
              <a:spcBef>
                <a:spcPts val="101"/>
              </a:spcBef>
              <a:spcAft>
                <a:spcPts val="0"/>
              </a:spcAft>
              <a:buClr>
                <a:schemeClr val="dk1"/>
              </a:buClr>
              <a:buSzPts val="506"/>
              <a:buNone/>
              <a:defRPr sz="506"/>
            </a:lvl5pPr>
            <a:lvl6pPr indent="-228600" lvl="5" marL="2743200" rtl="0" algn="l">
              <a:lnSpc>
                <a:spcPct val="100000"/>
              </a:lnSpc>
              <a:spcBef>
                <a:spcPts val="101"/>
              </a:spcBef>
              <a:spcAft>
                <a:spcPts val="0"/>
              </a:spcAft>
              <a:buClr>
                <a:schemeClr val="dk1"/>
              </a:buClr>
              <a:buSzPts val="506"/>
              <a:buNone/>
              <a:defRPr sz="506"/>
            </a:lvl6pPr>
            <a:lvl7pPr indent="-228600" lvl="6" marL="3200400" rtl="0" algn="l">
              <a:lnSpc>
                <a:spcPct val="100000"/>
              </a:lnSpc>
              <a:spcBef>
                <a:spcPts val="101"/>
              </a:spcBef>
              <a:spcAft>
                <a:spcPts val="0"/>
              </a:spcAft>
              <a:buClr>
                <a:schemeClr val="dk1"/>
              </a:buClr>
              <a:buSzPts val="506"/>
              <a:buNone/>
              <a:defRPr sz="506"/>
            </a:lvl7pPr>
            <a:lvl8pPr indent="-228600" lvl="7" marL="3657600" rtl="0" algn="l">
              <a:lnSpc>
                <a:spcPct val="100000"/>
              </a:lnSpc>
              <a:spcBef>
                <a:spcPts val="101"/>
              </a:spcBef>
              <a:spcAft>
                <a:spcPts val="0"/>
              </a:spcAft>
              <a:buClr>
                <a:schemeClr val="dk1"/>
              </a:buClr>
              <a:buSzPts val="506"/>
              <a:buNone/>
              <a:defRPr sz="506"/>
            </a:lvl8pPr>
            <a:lvl9pPr indent="-228600" lvl="8" marL="4114800" rtl="0" algn="l">
              <a:lnSpc>
                <a:spcPct val="100000"/>
              </a:lnSpc>
              <a:spcBef>
                <a:spcPts val="101"/>
              </a:spcBef>
              <a:spcAft>
                <a:spcPts val="0"/>
              </a:spcAft>
              <a:buClr>
                <a:schemeClr val="dk1"/>
              </a:buClr>
              <a:buSzPts val="506"/>
              <a:buNone/>
              <a:defRPr sz="506"/>
            </a:lvl9pPr>
          </a:lstStyle>
          <a:p/>
        </p:txBody>
      </p:sp>
      <p:sp>
        <p:nvSpPr>
          <p:cNvPr id="182" name="Google Shape;182;p34"/>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3" name="Google Shape;183;p34"/>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4" name="Google Shape;184;p34"/>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5" name="Shape 185"/>
        <p:cNvGrpSpPr/>
        <p:nvPr/>
      </p:nvGrpSpPr>
      <p:grpSpPr>
        <a:xfrm>
          <a:off x="0" y="0"/>
          <a:ext cx="0" cy="0"/>
          <a:chOff x="0" y="0"/>
          <a:chExt cx="0" cy="0"/>
        </a:xfrm>
      </p:grpSpPr>
      <p:sp>
        <p:nvSpPr>
          <p:cNvPr id="186" name="Google Shape;186;p3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1125"/>
              <a:buFont typeface="Calibri"/>
              <a:buNone/>
              <a:defRPr b="1" sz="1125"/>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7" name="Google Shape;187;p35"/>
          <p:cNvSpPr/>
          <p:nvPr>
            <p:ph idx="2" type="pic"/>
          </p:nvPr>
        </p:nvSpPr>
        <p:spPr>
          <a:xfrm>
            <a:off x="1792288" y="459581"/>
            <a:ext cx="5486400" cy="3086100"/>
          </a:xfrm>
          <a:prstGeom prst="rect">
            <a:avLst/>
          </a:prstGeom>
          <a:noFill/>
          <a:ln>
            <a:noFill/>
          </a:ln>
        </p:spPr>
      </p:sp>
      <p:sp>
        <p:nvSpPr>
          <p:cNvPr id="188" name="Google Shape;188;p35"/>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58"/>
              </a:spcBef>
              <a:spcAft>
                <a:spcPts val="0"/>
              </a:spcAft>
              <a:buClr>
                <a:schemeClr val="dk1"/>
              </a:buClr>
              <a:buSzPts val="788"/>
              <a:buNone/>
              <a:defRPr sz="788"/>
            </a:lvl1pPr>
            <a:lvl2pPr indent="-228600" lvl="1" marL="914400" rtl="0" algn="l">
              <a:lnSpc>
                <a:spcPct val="100000"/>
              </a:lnSpc>
              <a:spcBef>
                <a:spcPts val="135"/>
              </a:spcBef>
              <a:spcAft>
                <a:spcPts val="0"/>
              </a:spcAft>
              <a:buClr>
                <a:schemeClr val="dk1"/>
              </a:buClr>
              <a:buSzPts val="675"/>
              <a:buNone/>
              <a:defRPr sz="675"/>
            </a:lvl2pPr>
            <a:lvl3pPr indent="-228600" lvl="2" marL="1371600" rtl="0" algn="l">
              <a:lnSpc>
                <a:spcPct val="100000"/>
              </a:lnSpc>
              <a:spcBef>
                <a:spcPts val="113"/>
              </a:spcBef>
              <a:spcAft>
                <a:spcPts val="0"/>
              </a:spcAft>
              <a:buClr>
                <a:schemeClr val="dk1"/>
              </a:buClr>
              <a:buSzPts val="563"/>
              <a:buNone/>
              <a:defRPr sz="563"/>
            </a:lvl3pPr>
            <a:lvl4pPr indent="-228600" lvl="3" marL="1828800" rtl="0" algn="l">
              <a:lnSpc>
                <a:spcPct val="100000"/>
              </a:lnSpc>
              <a:spcBef>
                <a:spcPts val="101"/>
              </a:spcBef>
              <a:spcAft>
                <a:spcPts val="0"/>
              </a:spcAft>
              <a:buClr>
                <a:schemeClr val="dk1"/>
              </a:buClr>
              <a:buSzPts val="506"/>
              <a:buNone/>
              <a:defRPr sz="506"/>
            </a:lvl4pPr>
            <a:lvl5pPr indent="-228600" lvl="4" marL="2286000" rtl="0" algn="l">
              <a:lnSpc>
                <a:spcPct val="100000"/>
              </a:lnSpc>
              <a:spcBef>
                <a:spcPts val="101"/>
              </a:spcBef>
              <a:spcAft>
                <a:spcPts val="0"/>
              </a:spcAft>
              <a:buClr>
                <a:schemeClr val="dk1"/>
              </a:buClr>
              <a:buSzPts val="506"/>
              <a:buNone/>
              <a:defRPr sz="506"/>
            </a:lvl5pPr>
            <a:lvl6pPr indent="-228600" lvl="5" marL="2743200" rtl="0" algn="l">
              <a:lnSpc>
                <a:spcPct val="100000"/>
              </a:lnSpc>
              <a:spcBef>
                <a:spcPts val="101"/>
              </a:spcBef>
              <a:spcAft>
                <a:spcPts val="0"/>
              </a:spcAft>
              <a:buClr>
                <a:schemeClr val="dk1"/>
              </a:buClr>
              <a:buSzPts val="506"/>
              <a:buNone/>
              <a:defRPr sz="506"/>
            </a:lvl6pPr>
            <a:lvl7pPr indent="-228600" lvl="6" marL="3200400" rtl="0" algn="l">
              <a:lnSpc>
                <a:spcPct val="100000"/>
              </a:lnSpc>
              <a:spcBef>
                <a:spcPts val="101"/>
              </a:spcBef>
              <a:spcAft>
                <a:spcPts val="0"/>
              </a:spcAft>
              <a:buClr>
                <a:schemeClr val="dk1"/>
              </a:buClr>
              <a:buSzPts val="506"/>
              <a:buNone/>
              <a:defRPr sz="506"/>
            </a:lvl7pPr>
            <a:lvl8pPr indent="-228600" lvl="7" marL="3657600" rtl="0" algn="l">
              <a:lnSpc>
                <a:spcPct val="100000"/>
              </a:lnSpc>
              <a:spcBef>
                <a:spcPts val="101"/>
              </a:spcBef>
              <a:spcAft>
                <a:spcPts val="0"/>
              </a:spcAft>
              <a:buClr>
                <a:schemeClr val="dk1"/>
              </a:buClr>
              <a:buSzPts val="506"/>
              <a:buNone/>
              <a:defRPr sz="506"/>
            </a:lvl8pPr>
            <a:lvl9pPr indent="-228600" lvl="8" marL="4114800" rtl="0" algn="l">
              <a:lnSpc>
                <a:spcPct val="100000"/>
              </a:lnSpc>
              <a:spcBef>
                <a:spcPts val="101"/>
              </a:spcBef>
              <a:spcAft>
                <a:spcPts val="0"/>
              </a:spcAft>
              <a:buClr>
                <a:schemeClr val="dk1"/>
              </a:buClr>
              <a:buSzPts val="506"/>
              <a:buNone/>
              <a:defRPr sz="506"/>
            </a:lvl9pPr>
          </a:lstStyle>
          <a:p/>
        </p:txBody>
      </p:sp>
      <p:sp>
        <p:nvSpPr>
          <p:cNvPr id="189" name="Google Shape;189;p35"/>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35"/>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1" name="Google Shape;191;p35"/>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2" name="Shape 192"/>
        <p:cNvGrpSpPr/>
        <p:nvPr/>
      </p:nvGrpSpPr>
      <p:grpSpPr>
        <a:xfrm>
          <a:off x="0" y="0"/>
          <a:ext cx="0" cy="0"/>
          <a:chOff x="0" y="0"/>
          <a:chExt cx="0" cy="0"/>
        </a:xfrm>
      </p:grpSpPr>
      <p:sp>
        <p:nvSpPr>
          <p:cNvPr id="193" name="Google Shape;193;p36"/>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4" name="Google Shape;194;p36"/>
          <p:cNvSpPr txBox="1"/>
          <p:nvPr>
            <p:ph idx="1" type="body"/>
          </p:nvPr>
        </p:nvSpPr>
        <p:spPr>
          <a:xfrm rot="5400000">
            <a:off x="2874750" y="-1217395"/>
            <a:ext cx="3394500" cy="82296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95" name="Google Shape;195;p36"/>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6" name="Google Shape;196;p36"/>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7" name="Google Shape;197;p36"/>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8" name="Shape 198"/>
        <p:cNvGrpSpPr/>
        <p:nvPr/>
      </p:nvGrpSpPr>
      <p:grpSpPr>
        <a:xfrm>
          <a:off x="0" y="0"/>
          <a:ext cx="0" cy="0"/>
          <a:chOff x="0" y="0"/>
          <a:chExt cx="0" cy="0"/>
        </a:xfrm>
      </p:grpSpPr>
      <p:sp>
        <p:nvSpPr>
          <p:cNvPr id="199" name="Google Shape;199;p37"/>
          <p:cNvSpPr txBox="1"/>
          <p:nvPr>
            <p:ph type="title"/>
          </p:nvPr>
        </p:nvSpPr>
        <p:spPr>
          <a:xfrm rot="5400000">
            <a:off x="5463750" y="1371645"/>
            <a:ext cx="4388700" cy="20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0" name="Google Shape;200;p37"/>
          <p:cNvSpPr txBox="1"/>
          <p:nvPr>
            <p:ph idx="1" type="body"/>
          </p:nvPr>
        </p:nvSpPr>
        <p:spPr>
          <a:xfrm rot="5400000">
            <a:off x="1272750" y="-609555"/>
            <a:ext cx="4388700" cy="60198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01" name="Google Shape;201;p37"/>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2" name="Google Shape;202;p37"/>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3" name="Google Shape;203;p37"/>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8" name="Shape 208"/>
        <p:cNvGrpSpPr/>
        <p:nvPr/>
      </p:nvGrpSpPr>
      <p:grpSpPr>
        <a:xfrm>
          <a:off x="0" y="0"/>
          <a:ext cx="0" cy="0"/>
          <a:chOff x="0" y="0"/>
          <a:chExt cx="0" cy="0"/>
        </a:xfrm>
      </p:grpSpPr>
      <p:sp>
        <p:nvSpPr>
          <p:cNvPr id="209" name="Google Shape;209;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0" name="Google Shape;210;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11" name="Google Shape;21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2" name="Shape 212"/>
        <p:cNvGrpSpPr/>
        <p:nvPr/>
      </p:nvGrpSpPr>
      <p:grpSpPr>
        <a:xfrm>
          <a:off x="0" y="0"/>
          <a:ext cx="0" cy="0"/>
          <a:chOff x="0" y="0"/>
          <a:chExt cx="0" cy="0"/>
        </a:xfrm>
      </p:grpSpPr>
      <p:sp>
        <p:nvSpPr>
          <p:cNvPr id="213" name="Google Shape;213;p40"/>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4" name="Google Shape;214;p40"/>
          <p:cNvSpPr txBox="1"/>
          <p:nvPr>
            <p:ph idx="1" type="body"/>
          </p:nvPr>
        </p:nvSpPr>
        <p:spPr>
          <a:xfrm>
            <a:off x="457200" y="1200151"/>
            <a:ext cx="8229600" cy="3394500"/>
          </a:xfrm>
          <a:prstGeom prst="rect">
            <a:avLst/>
          </a:prstGeom>
          <a:noFill/>
          <a:ln>
            <a:noFill/>
          </a:ln>
        </p:spPr>
        <p:txBody>
          <a:bodyPr anchorCtr="0" anchor="t" bIns="45700" lIns="91400" spcFirstLastPara="1" rIns="91400" wrap="square" tIns="45700">
            <a:noAutofit/>
          </a:bodyPr>
          <a:lstStyle>
            <a:lvl1pPr indent="-342900" lvl="0" marL="457200" rtl="0" algn="l">
              <a:lnSpc>
                <a:spcPct val="115000"/>
              </a:lnSpc>
              <a:spcBef>
                <a:spcPts val="360"/>
              </a:spcBef>
              <a:spcAft>
                <a:spcPts val="0"/>
              </a:spcAft>
              <a:buClr>
                <a:schemeClr val="dk1"/>
              </a:buClr>
              <a:buSzPts val="1800"/>
              <a:buChar char="●"/>
              <a:defRPr/>
            </a:lvl1pPr>
            <a:lvl2pPr indent="-342900" lvl="1" marL="914400" rtl="0" algn="l">
              <a:lnSpc>
                <a:spcPct val="115000"/>
              </a:lnSpc>
              <a:spcBef>
                <a:spcPts val="1600"/>
              </a:spcBef>
              <a:spcAft>
                <a:spcPts val="0"/>
              </a:spcAft>
              <a:buClr>
                <a:schemeClr val="dk1"/>
              </a:buClr>
              <a:buSzPts val="1800"/>
              <a:buChar char="○"/>
              <a:defRPr/>
            </a:lvl2pPr>
            <a:lvl3pPr indent="-342900" lvl="2" marL="1371600" rtl="0" algn="l">
              <a:lnSpc>
                <a:spcPct val="115000"/>
              </a:lnSpc>
              <a:spcBef>
                <a:spcPts val="1600"/>
              </a:spcBef>
              <a:spcAft>
                <a:spcPts val="0"/>
              </a:spcAft>
              <a:buClr>
                <a:schemeClr val="dk1"/>
              </a:buClr>
              <a:buSzPts val="1800"/>
              <a:buChar char="■"/>
              <a:defRPr/>
            </a:lvl3pPr>
            <a:lvl4pPr indent="-342900" lvl="3" marL="1828800" rtl="0" algn="l">
              <a:lnSpc>
                <a:spcPct val="115000"/>
              </a:lnSpc>
              <a:spcBef>
                <a:spcPts val="1600"/>
              </a:spcBef>
              <a:spcAft>
                <a:spcPts val="0"/>
              </a:spcAft>
              <a:buClr>
                <a:schemeClr val="dk1"/>
              </a:buClr>
              <a:buSzPts val="1800"/>
              <a:buChar char="●"/>
              <a:defRPr/>
            </a:lvl4pPr>
            <a:lvl5pPr indent="-342900" lvl="4" marL="2286000" rtl="0" algn="l">
              <a:lnSpc>
                <a:spcPct val="115000"/>
              </a:lnSpc>
              <a:spcBef>
                <a:spcPts val="1600"/>
              </a:spcBef>
              <a:spcAft>
                <a:spcPts val="0"/>
              </a:spcAft>
              <a:buClr>
                <a:schemeClr val="dk1"/>
              </a:buClr>
              <a:buSzPts val="1800"/>
              <a:buChar char="○"/>
              <a:defRPr/>
            </a:lvl5pPr>
            <a:lvl6pPr indent="-342900" lvl="5" marL="2743200" rtl="0" algn="l">
              <a:lnSpc>
                <a:spcPct val="115000"/>
              </a:lnSpc>
              <a:spcBef>
                <a:spcPts val="1600"/>
              </a:spcBef>
              <a:spcAft>
                <a:spcPts val="0"/>
              </a:spcAft>
              <a:buClr>
                <a:schemeClr val="dk1"/>
              </a:buClr>
              <a:buSzPts val="1800"/>
              <a:buChar char="■"/>
              <a:defRPr/>
            </a:lvl6pPr>
            <a:lvl7pPr indent="-342900" lvl="6" marL="3200400" rtl="0" algn="l">
              <a:lnSpc>
                <a:spcPct val="115000"/>
              </a:lnSpc>
              <a:spcBef>
                <a:spcPts val="1600"/>
              </a:spcBef>
              <a:spcAft>
                <a:spcPts val="0"/>
              </a:spcAft>
              <a:buClr>
                <a:schemeClr val="dk1"/>
              </a:buClr>
              <a:buSzPts val="1800"/>
              <a:buChar char="●"/>
              <a:defRPr/>
            </a:lvl7pPr>
            <a:lvl8pPr indent="-342900" lvl="7" marL="3657600" rtl="0" algn="l">
              <a:lnSpc>
                <a:spcPct val="115000"/>
              </a:lnSpc>
              <a:spcBef>
                <a:spcPts val="1600"/>
              </a:spcBef>
              <a:spcAft>
                <a:spcPts val="0"/>
              </a:spcAft>
              <a:buClr>
                <a:schemeClr val="dk1"/>
              </a:buClr>
              <a:buSzPts val="1800"/>
              <a:buChar char="○"/>
              <a:defRPr/>
            </a:lvl8pPr>
            <a:lvl9pPr indent="-342900" lvl="8" marL="4114800" rtl="0" algn="l">
              <a:lnSpc>
                <a:spcPct val="115000"/>
              </a:lnSpc>
              <a:spcBef>
                <a:spcPts val="1600"/>
              </a:spcBef>
              <a:spcAft>
                <a:spcPts val="1600"/>
              </a:spcAft>
              <a:buClr>
                <a:schemeClr val="dk1"/>
              </a:buClr>
              <a:buSzPts val="1800"/>
              <a:buChar char="■"/>
              <a:defRPr/>
            </a:lvl9pPr>
          </a:lstStyle>
          <a:p/>
        </p:txBody>
      </p:sp>
      <p:sp>
        <p:nvSpPr>
          <p:cNvPr id="215" name="Google Shape;215;p40"/>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40"/>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40"/>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8" name="Shape 218"/>
        <p:cNvGrpSpPr/>
        <p:nvPr/>
      </p:nvGrpSpPr>
      <p:grpSpPr>
        <a:xfrm>
          <a:off x="0" y="0"/>
          <a:ext cx="0" cy="0"/>
          <a:chOff x="0" y="0"/>
          <a:chExt cx="0" cy="0"/>
        </a:xfrm>
      </p:grpSpPr>
      <p:sp>
        <p:nvSpPr>
          <p:cNvPr id="219" name="Google Shape;21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 name="Shape 220"/>
        <p:cNvGrpSpPr/>
        <p:nvPr/>
      </p:nvGrpSpPr>
      <p:grpSpPr>
        <a:xfrm>
          <a:off x="0" y="0"/>
          <a:ext cx="0" cy="0"/>
          <a:chOff x="0" y="0"/>
          <a:chExt cx="0" cy="0"/>
        </a:xfrm>
      </p:grpSpPr>
      <p:sp>
        <p:nvSpPr>
          <p:cNvPr id="221" name="Google Shape;221;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22" name="Google Shape;222;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4" name="Shape 224"/>
        <p:cNvGrpSpPr/>
        <p:nvPr/>
      </p:nvGrpSpPr>
      <p:grpSpPr>
        <a:xfrm>
          <a:off x="0" y="0"/>
          <a:ext cx="0" cy="0"/>
          <a:chOff x="0" y="0"/>
          <a:chExt cx="0" cy="0"/>
        </a:xfrm>
      </p:grpSpPr>
      <p:sp>
        <p:nvSpPr>
          <p:cNvPr id="225" name="Google Shape;225;p43"/>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6" name="Google Shape;226;p43"/>
          <p:cNvSpPr txBox="1"/>
          <p:nvPr>
            <p:ph idx="1" type="body"/>
          </p:nvPr>
        </p:nvSpPr>
        <p:spPr>
          <a:xfrm>
            <a:off x="457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227" name="Google Shape;227;p43"/>
          <p:cNvSpPr txBox="1"/>
          <p:nvPr>
            <p:ph idx="2" type="body"/>
          </p:nvPr>
        </p:nvSpPr>
        <p:spPr>
          <a:xfrm>
            <a:off x="4648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228" name="Google Shape;228;p43"/>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9" name="Google Shape;229;p43"/>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0" name="Google Shape;230;p43"/>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231" name="Shape 231"/>
        <p:cNvGrpSpPr/>
        <p:nvPr/>
      </p:nvGrpSpPr>
      <p:grpSpPr>
        <a:xfrm>
          <a:off x="0" y="0"/>
          <a:ext cx="0" cy="0"/>
          <a:chOff x="0" y="0"/>
          <a:chExt cx="0" cy="0"/>
        </a:xfrm>
      </p:grpSpPr>
      <p:sp>
        <p:nvSpPr>
          <p:cNvPr id="232" name="Google Shape;232;p44"/>
          <p:cNvSpPr txBox="1"/>
          <p:nvPr>
            <p:ph type="title"/>
          </p:nvPr>
        </p:nvSpPr>
        <p:spPr>
          <a:xfrm>
            <a:off x="274638" y="469680"/>
            <a:ext cx="7459800" cy="300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3" name="Google Shape;233;p44"/>
          <p:cNvSpPr txBox="1"/>
          <p:nvPr>
            <p:ph idx="1" type="body"/>
          </p:nvPr>
        </p:nvSpPr>
        <p:spPr>
          <a:xfrm>
            <a:off x="266701" y="1329928"/>
            <a:ext cx="36528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34" name="Google Shape;234;p44"/>
          <p:cNvSpPr txBox="1"/>
          <p:nvPr>
            <p:ph idx="2" type="body"/>
          </p:nvPr>
        </p:nvSpPr>
        <p:spPr>
          <a:xfrm>
            <a:off x="4071940" y="1329928"/>
            <a:ext cx="36543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35" name="Google Shape;235;p44"/>
          <p:cNvSpPr txBox="1"/>
          <p:nvPr>
            <p:ph idx="10" type="dt"/>
          </p:nvPr>
        </p:nvSpPr>
        <p:spPr>
          <a:xfrm>
            <a:off x="258763" y="4908949"/>
            <a:ext cx="2133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6" name="Google Shape;236;p44"/>
          <p:cNvSpPr txBox="1"/>
          <p:nvPr>
            <p:ph idx="11" type="ftr"/>
          </p:nvPr>
        </p:nvSpPr>
        <p:spPr>
          <a:xfrm>
            <a:off x="3124200" y="4908949"/>
            <a:ext cx="2895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7" name="Google Shape;237;p44"/>
          <p:cNvSpPr txBox="1"/>
          <p:nvPr>
            <p:ph idx="12" type="sldNum"/>
          </p:nvPr>
        </p:nvSpPr>
        <p:spPr>
          <a:xfrm>
            <a:off x="6664325" y="4908949"/>
            <a:ext cx="2133600" cy="2013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8" name="Shape 238"/>
        <p:cNvGrpSpPr/>
        <p:nvPr/>
      </p:nvGrpSpPr>
      <p:grpSpPr>
        <a:xfrm>
          <a:off x="0" y="0"/>
          <a:ext cx="0" cy="0"/>
          <a:chOff x="0" y="0"/>
          <a:chExt cx="0" cy="0"/>
        </a:xfrm>
      </p:grpSpPr>
      <p:sp>
        <p:nvSpPr>
          <p:cNvPr id="239" name="Google Shape;239;p4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40" name="Google Shape;24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1" name="Shape 241"/>
        <p:cNvGrpSpPr/>
        <p:nvPr/>
      </p:nvGrpSpPr>
      <p:grpSpPr>
        <a:xfrm>
          <a:off x="0" y="0"/>
          <a:ext cx="0" cy="0"/>
          <a:chOff x="0" y="0"/>
          <a:chExt cx="0" cy="0"/>
        </a:xfrm>
      </p:grpSpPr>
      <p:sp>
        <p:nvSpPr>
          <p:cNvPr id="242" name="Google Shape;242;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3" name="Google Shape;243;p4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44" name="Google Shape;244;p4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45" name="Google Shape;24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6" name="Shape 246"/>
        <p:cNvGrpSpPr/>
        <p:nvPr/>
      </p:nvGrpSpPr>
      <p:grpSpPr>
        <a:xfrm>
          <a:off x="0" y="0"/>
          <a:ext cx="0" cy="0"/>
          <a:chOff x="0" y="0"/>
          <a:chExt cx="0" cy="0"/>
        </a:xfrm>
      </p:grpSpPr>
      <p:sp>
        <p:nvSpPr>
          <p:cNvPr id="247" name="Google Shape;247;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8" name="Google Shape;24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9" name="Shape 249"/>
        <p:cNvGrpSpPr/>
        <p:nvPr/>
      </p:nvGrpSpPr>
      <p:grpSpPr>
        <a:xfrm>
          <a:off x="0" y="0"/>
          <a:ext cx="0" cy="0"/>
          <a:chOff x="0" y="0"/>
          <a:chExt cx="0" cy="0"/>
        </a:xfrm>
      </p:grpSpPr>
      <p:sp>
        <p:nvSpPr>
          <p:cNvPr id="250" name="Google Shape;250;p4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51" name="Google Shape;251;p4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52" name="Google Shape;252;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3" name="Shape 253"/>
        <p:cNvGrpSpPr/>
        <p:nvPr/>
      </p:nvGrpSpPr>
      <p:grpSpPr>
        <a:xfrm>
          <a:off x="0" y="0"/>
          <a:ext cx="0" cy="0"/>
          <a:chOff x="0" y="0"/>
          <a:chExt cx="0" cy="0"/>
        </a:xfrm>
      </p:grpSpPr>
      <p:sp>
        <p:nvSpPr>
          <p:cNvPr id="254" name="Google Shape;254;p4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55" name="Google Shape;25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6" name="Shape 256"/>
        <p:cNvGrpSpPr/>
        <p:nvPr/>
      </p:nvGrpSpPr>
      <p:grpSpPr>
        <a:xfrm>
          <a:off x="0" y="0"/>
          <a:ext cx="0" cy="0"/>
          <a:chOff x="0" y="0"/>
          <a:chExt cx="0" cy="0"/>
        </a:xfrm>
      </p:grpSpPr>
      <p:sp>
        <p:nvSpPr>
          <p:cNvPr id="257" name="Google Shape;257;p5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59" name="Google Shape;259;p5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0" name="Google Shape;260;p5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61" name="Google Shape;26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2" name="Shape 262"/>
        <p:cNvGrpSpPr/>
        <p:nvPr/>
      </p:nvGrpSpPr>
      <p:grpSpPr>
        <a:xfrm>
          <a:off x="0" y="0"/>
          <a:ext cx="0" cy="0"/>
          <a:chOff x="0" y="0"/>
          <a:chExt cx="0" cy="0"/>
        </a:xfrm>
      </p:grpSpPr>
      <p:sp>
        <p:nvSpPr>
          <p:cNvPr id="263" name="Google Shape;263;p5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264" name="Google Shape;264;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5" name="Shape 265"/>
        <p:cNvGrpSpPr/>
        <p:nvPr/>
      </p:nvGrpSpPr>
      <p:grpSpPr>
        <a:xfrm>
          <a:off x="0" y="0"/>
          <a:ext cx="0" cy="0"/>
          <a:chOff x="0" y="0"/>
          <a:chExt cx="0" cy="0"/>
        </a:xfrm>
      </p:grpSpPr>
      <p:sp>
        <p:nvSpPr>
          <p:cNvPr id="266" name="Google Shape;266;p5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67" name="Google Shape;267;p5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268" name="Google Shape;26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3" name="Shape 273"/>
        <p:cNvGrpSpPr/>
        <p:nvPr/>
      </p:nvGrpSpPr>
      <p:grpSpPr>
        <a:xfrm>
          <a:off x="0" y="0"/>
          <a:ext cx="0" cy="0"/>
          <a:chOff x="0" y="0"/>
          <a:chExt cx="0" cy="0"/>
        </a:xfrm>
      </p:grpSpPr>
      <p:sp>
        <p:nvSpPr>
          <p:cNvPr id="274" name="Google Shape;274;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5" name="Google Shape;275;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76" name="Google Shape;276;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7" name="Shape 277"/>
        <p:cNvGrpSpPr/>
        <p:nvPr/>
      </p:nvGrpSpPr>
      <p:grpSpPr>
        <a:xfrm>
          <a:off x="0" y="0"/>
          <a:ext cx="0" cy="0"/>
          <a:chOff x="0" y="0"/>
          <a:chExt cx="0" cy="0"/>
        </a:xfrm>
      </p:grpSpPr>
      <p:sp>
        <p:nvSpPr>
          <p:cNvPr id="278" name="Google Shape;27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9" name="Shape 279"/>
        <p:cNvGrpSpPr/>
        <p:nvPr/>
      </p:nvGrpSpPr>
      <p:grpSpPr>
        <a:xfrm>
          <a:off x="0" y="0"/>
          <a:ext cx="0" cy="0"/>
          <a:chOff x="0" y="0"/>
          <a:chExt cx="0" cy="0"/>
        </a:xfrm>
      </p:grpSpPr>
      <p:sp>
        <p:nvSpPr>
          <p:cNvPr id="280" name="Google Shape;280;p56"/>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1" name="Google Shape;281;p56"/>
          <p:cNvSpPr txBox="1"/>
          <p:nvPr>
            <p:ph idx="1" type="body"/>
          </p:nvPr>
        </p:nvSpPr>
        <p:spPr>
          <a:xfrm>
            <a:off x="457200" y="1200151"/>
            <a:ext cx="8229600" cy="3394500"/>
          </a:xfrm>
          <a:prstGeom prst="rect">
            <a:avLst/>
          </a:prstGeom>
          <a:noFill/>
          <a:ln>
            <a:noFill/>
          </a:ln>
        </p:spPr>
        <p:txBody>
          <a:bodyPr anchorCtr="0" anchor="t" bIns="45700" lIns="91400" spcFirstLastPara="1" rIns="91400" wrap="square" tIns="45700">
            <a:noAutofit/>
          </a:bodyPr>
          <a:lstStyle>
            <a:lvl1pPr indent="-342900" lvl="0" marL="457200" rtl="0" algn="l">
              <a:lnSpc>
                <a:spcPct val="115000"/>
              </a:lnSpc>
              <a:spcBef>
                <a:spcPts val="360"/>
              </a:spcBef>
              <a:spcAft>
                <a:spcPts val="0"/>
              </a:spcAft>
              <a:buClr>
                <a:schemeClr val="dk1"/>
              </a:buClr>
              <a:buSzPts val="1800"/>
              <a:buChar char="●"/>
              <a:defRPr/>
            </a:lvl1pPr>
            <a:lvl2pPr indent="-342900" lvl="1" marL="914400" rtl="0" algn="l">
              <a:lnSpc>
                <a:spcPct val="115000"/>
              </a:lnSpc>
              <a:spcBef>
                <a:spcPts val="1600"/>
              </a:spcBef>
              <a:spcAft>
                <a:spcPts val="0"/>
              </a:spcAft>
              <a:buClr>
                <a:schemeClr val="dk1"/>
              </a:buClr>
              <a:buSzPts val="1800"/>
              <a:buChar char="○"/>
              <a:defRPr/>
            </a:lvl2pPr>
            <a:lvl3pPr indent="-342900" lvl="2" marL="1371600" rtl="0" algn="l">
              <a:lnSpc>
                <a:spcPct val="115000"/>
              </a:lnSpc>
              <a:spcBef>
                <a:spcPts val="1600"/>
              </a:spcBef>
              <a:spcAft>
                <a:spcPts val="0"/>
              </a:spcAft>
              <a:buClr>
                <a:schemeClr val="dk1"/>
              </a:buClr>
              <a:buSzPts val="1800"/>
              <a:buChar char="■"/>
              <a:defRPr/>
            </a:lvl3pPr>
            <a:lvl4pPr indent="-342900" lvl="3" marL="1828800" rtl="0" algn="l">
              <a:lnSpc>
                <a:spcPct val="115000"/>
              </a:lnSpc>
              <a:spcBef>
                <a:spcPts val="1600"/>
              </a:spcBef>
              <a:spcAft>
                <a:spcPts val="0"/>
              </a:spcAft>
              <a:buClr>
                <a:schemeClr val="dk1"/>
              </a:buClr>
              <a:buSzPts val="1800"/>
              <a:buChar char="●"/>
              <a:defRPr/>
            </a:lvl4pPr>
            <a:lvl5pPr indent="-342900" lvl="4" marL="2286000" rtl="0" algn="l">
              <a:lnSpc>
                <a:spcPct val="115000"/>
              </a:lnSpc>
              <a:spcBef>
                <a:spcPts val="1600"/>
              </a:spcBef>
              <a:spcAft>
                <a:spcPts val="0"/>
              </a:spcAft>
              <a:buClr>
                <a:schemeClr val="dk1"/>
              </a:buClr>
              <a:buSzPts val="1800"/>
              <a:buChar char="○"/>
              <a:defRPr/>
            </a:lvl5pPr>
            <a:lvl6pPr indent="-342900" lvl="5" marL="2743200" rtl="0" algn="l">
              <a:lnSpc>
                <a:spcPct val="115000"/>
              </a:lnSpc>
              <a:spcBef>
                <a:spcPts val="1600"/>
              </a:spcBef>
              <a:spcAft>
                <a:spcPts val="0"/>
              </a:spcAft>
              <a:buClr>
                <a:schemeClr val="dk1"/>
              </a:buClr>
              <a:buSzPts val="1800"/>
              <a:buChar char="■"/>
              <a:defRPr/>
            </a:lvl6pPr>
            <a:lvl7pPr indent="-342900" lvl="6" marL="3200400" rtl="0" algn="l">
              <a:lnSpc>
                <a:spcPct val="115000"/>
              </a:lnSpc>
              <a:spcBef>
                <a:spcPts val="1600"/>
              </a:spcBef>
              <a:spcAft>
                <a:spcPts val="0"/>
              </a:spcAft>
              <a:buClr>
                <a:schemeClr val="dk1"/>
              </a:buClr>
              <a:buSzPts val="1800"/>
              <a:buChar char="●"/>
              <a:defRPr/>
            </a:lvl7pPr>
            <a:lvl8pPr indent="-342900" lvl="7" marL="3657600" rtl="0" algn="l">
              <a:lnSpc>
                <a:spcPct val="115000"/>
              </a:lnSpc>
              <a:spcBef>
                <a:spcPts val="1600"/>
              </a:spcBef>
              <a:spcAft>
                <a:spcPts val="0"/>
              </a:spcAft>
              <a:buClr>
                <a:schemeClr val="dk1"/>
              </a:buClr>
              <a:buSzPts val="1800"/>
              <a:buChar char="○"/>
              <a:defRPr/>
            </a:lvl8pPr>
            <a:lvl9pPr indent="-342900" lvl="8" marL="4114800" rtl="0" algn="l">
              <a:lnSpc>
                <a:spcPct val="115000"/>
              </a:lnSpc>
              <a:spcBef>
                <a:spcPts val="1600"/>
              </a:spcBef>
              <a:spcAft>
                <a:spcPts val="1600"/>
              </a:spcAft>
              <a:buClr>
                <a:schemeClr val="dk1"/>
              </a:buClr>
              <a:buSzPts val="1800"/>
              <a:buChar char="■"/>
              <a:defRPr/>
            </a:lvl9pPr>
          </a:lstStyle>
          <a:p/>
        </p:txBody>
      </p:sp>
      <p:sp>
        <p:nvSpPr>
          <p:cNvPr id="282" name="Google Shape;282;p56"/>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6"/>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4" name="Google Shape;284;p56"/>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5" name="Shape 285"/>
        <p:cNvGrpSpPr/>
        <p:nvPr/>
      </p:nvGrpSpPr>
      <p:grpSpPr>
        <a:xfrm>
          <a:off x="0" y="0"/>
          <a:ext cx="0" cy="0"/>
          <a:chOff x="0" y="0"/>
          <a:chExt cx="0" cy="0"/>
        </a:xfrm>
      </p:grpSpPr>
      <p:sp>
        <p:nvSpPr>
          <p:cNvPr id="286" name="Google Shape;286;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87" name="Google Shape;287;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8" name="Google Shape;28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9" name="Shape 289"/>
        <p:cNvGrpSpPr/>
        <p:nvPr/>
      </p:nvGrpSpPr>
      <p:grpSpPr>
        <a:xfrm>
          <a:off x="0" y="0"/>
          <a:ext cx="0" cy="0"/>
          <a:chOff x="0" y="0"/>
          <a:chExt cx="0" cy="0"/>
        </a:xfrm>
      </p:grpSpPr>
      <p:sp>
        <p:nvSpPr>
          <p:cNvPr id="290" name="Google Shape;290;p58"/>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1" name="Google Shape;291;p58"/>
          <p:cNvSpPr txBox="1"/>
          <p:nvPr>
            <p:ph idx="1" type="body"/>
          </p:nvPr>
        </p:nvSpPr>
        <p:spPr>
          <a:xfrm>
            <a:off x="457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292" name="Google Shape;292;p58"/>
          <p:cNvSpPr txBox="1"/>
          <p:nvPr>
            <p:ph idx="2" type="body"/>
          </p:nvPr>
        </p:nvSpPr>
        <p:spPr>
          <a:xfrm>
            <a:off x="4648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293" name="Google Shape;293;p58"/>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 name="Google Shape;294;p58"/>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5" name="Google Shape;295;p58"/>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296" name="Shape 296"/>
        <p:cNvGrpSpPr/>
        <p:nvPr/>
      </p:nvGrpSpPr>
      <p:grpSpPr>
        <a:xfrm>
          <a:off x="0" y="0"/>
          <a:ext cx="0" cy="0"/>
          <a:chOff x="0" y="0"/>
          <a:chExt cx="0" cy="0"/>
        </a:xfrm>
      </p:grpSpPr>
      <p:sp>
        <p:nvSpPr>
          <p:cNvPr id="297" name="Google Shape;297;p59"/>
          <p:cNvSpPr txBox="1"/>
          <p:nvPr>
            <p:ph type="title"/>
          </p:nvPr>
        </p:nvSpPr>
        <p:spPr>
          <a:xfrm>
            <a:off x="274638" y="469680"/>
            <a:ext cx="7459800" cy="300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8" name="Google Shape;298;p59"/>
          <p:cNvSpPr txBox="1"/>
          <p:nvPr>
            <p:ph idx="1" type="body"/>
          </p:nvPr>
        </p:nvSpPr>
        <p:spPr>
          <a:xfrm>
            <a:off x="266701" y="1329928"/>
            <a:ext cx="36528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99" name="Google Shape;299;p59"/>
          <p:cNvSpPr txBox="1"/>
          <p:nvPr>
            <p:ph idx="2" type="body"/>
          </p:nvPr>
        </p:nvSpPr>
        <p:spPr>
          <a:xfrm>
            <a:off x="4071940" y="1329928"/>
            <a:ext cx="36543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00" name="Google Shape;300;p59"/>
          <p:cNvSpPr txBox="1"/>
          <p:nvPr>
            <p:ph idx="10" type="dt"/>
          </p:nvPr>
        </p:nvSpPr>
        <p:spPr>
          <a:xfrm>
            <a:off x="258763" y="4908949"/>
            <a:ext cx="2133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59"/>
          <p:cNvSpPr txBox="1"/>
          <p:nvPr>
            <p:ph idx="11" type="ftr"/>
          </p:nvPr>
        </p:nvSpPr>
        <p:spPr>
          <a:xfrm>
            <a:off x="3124200" y="4908949"/>
            <a:ext cx="2895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59"/>
          <p:cNvSpPr txBox="1"/>
          <p:nvPr>
            <p:ph idx="12" type="sldNum"/>
          </p:nvPr>
        </p:nvSpPr>
        <p:spPr>
          <a:xfrm>
            <a:off x="6664325" y="4908949"/>
            <a:ext cx="2133600" cy="2013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3" name="Shape 303"/>
        <p:cNvGrpSpPr/>
        <p:nvPr/>
      </p:nvGrpSpPr>
      <p:grpSpPr>
        <a:xfrm>
          <a:off x="0" y="0"/>
          <a:ext cx="0" cy="0"/>
          <a:chOff x="0" y="0"/>
          <a:chExt cx="0" cy="0"/>
        </a:xfrm>
      </p:grpSpPr>
      <p:sp>
        <p:nvSpPr>
          <p:cNvPr id="304" name="Google Shape;304;p6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05" name="Google Shape;305;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6" name="Shape 306"/>
        <p:cNvGrpSpPr/>
        <p:nvPr/>
      </p:nvGrpSpPr>
      <p:grpSpPr>
        <a:xfrm>
          <a:off x="0" y="0"/>
          <a:ext cx="0" cy="0"/>
          <a:chOff x="0" y="0"/>
          <a:chExt cx="0" cy="0"/>
        </a:xfrm>
      </p:grpSpPr>
      <p:sp>
        <p:nvSpPr>
          <p:cNvPr id="307" name="Google Shape;307;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08" name="Google Shape;308;p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09" name="Google Shape;309;p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10" name="Google Shape;310;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 name="Shape 311"/>
        <p:cNvGrpSpPr/>
        <p:nvPr/>
      </p:nvGrpSpPr>
      <p:grpSpPr>
        <a:xfrm>
          <a:off x="0" y="0"/>
          <a:ext cx="0" cy="0"/>
          <a:chOff x="0" y="0"/>
          <a:chExt cx="0" cy="0"/>
        </a:xfrm>
      </p:grpSpPr>
      <p:sp>
        <p:nvSpPr>
          <p:cNvPr id="312" name="Google Shape;312;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13" name="Google Shape;313;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 name="Shape 314"/>
        <p:cNvGrpSpPr/>
        <p:nvPr/>
      </p:nvGrpSpPr>
      <p:grpSpPr>
        <a:xfrm>
          <a:off x="0" y="0"/>
          <a:ext cx="0" cy="0"/>
          <a:chOff x="0" y="0"/>
          <a:chExt cx="0" cy="0"/>
        </a:xfrm>
      </p:grpSpPr>
      <p:sp>
        <p:nvSpPr>
          <p:cNvPr id="315" name="Google Shape;315;p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16" name="Google Shape;316;p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17" name="Google Shape;317;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8" name="Shape 318"/>
        <p:cNvGrpSpPr/>
        <p:nvPr/>
      </p:nvGrpSpPr>
      <p:grpSpPr>
        <a:xfrm>
          <a:off x="0" y="0"/>
          <a:ext cx="0" cy="0"/>
          <a:chOff x="0" y="0"/>
          <a:chExt cx="0" cy="0"/>
        </a:xfrm>
      </p:grpSpPr>
      <p:sp>
        <p:nvSpPr>
          <p:cNvPr id="319" name="Google Shape;319;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20" name="Google Shape;320;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1" name="Shape 321"/>
        <p:cNvGrpSpPr/>
        <p:nvPr/>
      </p:nvGrpSpPr>
      <p:grpSpPr>
        <a:xfrm>
          <a:off x="0" y="0"/>
          <a:ext cx="0" cy="0"/>
          <a:chOff x="0" y="0"/>
          <a:chExt cx="0" cy="0"/>
        </a:xfrm>
      </p:grpSpPr>
      <p:sp>
        <p:nvSpPr>
          <p:cNvPr id="322" name="Google Shape;322;p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24" name="Google Shape;324;p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5" name="Google Shape;325;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26" name="Google Shape;326;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 name="Shape 327"/>
        <p:cNvGrpSpPr/>
        <p:nvPr/>
      </p:nvGrpSpPr>
      <p:grpSpPr>
        <a:xfrm>
          <a:off x="0" y="0"/>
          <a:ext cx="0" cy="0"/>
          <a:chOff x="0" y="0"/>
          <a:chExt cx="0" cy="0"/>
        </a:xfrm>
      </p:grpSpPr>
      <p:sp>
        <p:nvSpPr>
          <p:cNvPr id="328" name="Google Shape;328;p6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329" name="Google Shape;32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0" name="Shape 330"/>
        <p:cNvGrpSpPr/>
        <p:nvPr/>
      </p:nvGrpSpPr>
      <p:grpSpPr>
        <a:xfrm>
          <a:off x="0" y="0"/>
          <a:ext cx="0" cy="0"/>
          <a:chOff x="0" y="0"/>
          <a:chExt cx="0" cy="0"/>
        </a:xfrm>
      </p:grpSpPr>
      <p:sp>
        <p:nvSpPr>
          <p:cNvPr id="331" name="Google Shape;331;p6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32" name="Google Shape;332;p6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333" name="Google Shape;33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6.xml"/><Relationship Id="rId12" Type="http://schemas.openxmlformats.org/officeDocument/2006/relationships/slideLayout" Target="../slideLayouts/slideLayout34.xml"/><Relationship Id="rId1" Type="http://schemas.openxmlformats.org/officeDocument/2006/relationships/image" Target="../media/image14.jp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3.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5" Type="http://schemas.openxmlformats.org/officeDocument/2006/relationships/theme" Target="../theme/theme2.xml"/><Relationship Id="rId14" Type="http://schemas.openxmlformats.org/officeDocument/2006/relationships/slideLayout" Target="../slideLayouts/slideLayout6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63000"/>
          </a:blip>
          <a:stretch>
            <a:fillRect/>
          </a:stretch>
        </a:blipFill>
      </p:bgPr>
    </p:bg>
    <p:spTree>
      <p:nvGrpSpPr>
        <p:cNvPr id="129" name="Shape 129"/>
        <p:cNvGrpSpPr/>
        <p:nvPr/>
      </p:nvGrpSpPr>
      <p:grpSpPr>
        <a:xfrm>
          <a:off x="0" y="0"/>
          <a:ext cx="0" cy="0"/>
          <a:chOff x="0" y="0"/>
          <a:chExt cx="0" cy="0"/>
        </a:xfrm>
      </p:grpSpPr>
      <p:sp>
        <p:nvSpPr>
          <p:cNvPr id="130" name="Google Shape;130;p26"/>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2475"/>
              <a:buFont typeface="Calibri"/>
              <a:buNone/>
              <a:defRPr b="0" i="0" sz="2475"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1" name="Google Shape;131;p26"/>
          <p:cNvSpPr txBox="1"/>
          <p:nvPr>
            <p:ph idx="1" type="body"/>
          </p:nvPr>
        </p:nvSpPr>
        <p:spPr>
          <a:xfrm>
            <a:off x="457200" y="1200155"/>
            <a:ext cx="8229600" cy="33945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28612" lvl="1" marL="914400" marR="0" rtl="0" algn="l">
              <a:lnSpc>
                <a:spcPct val="100000"/>
              </a:lnSpc>
              <a:spcBef>
                <a:spcPts val="315"/>
              </a:spcBef>
              <a:spcAft>
                <a:spcPts val="0"/>
              </a:spcAft>
              <a:buClr>
                <a:schemeClr val="dk1"/>
              </a:buClr>
              <a:buSzPts val="1575"/>
              <a:buFont typeface="Arial"/>
              <a:buChar char="–"/>
              <a:defRPr b="0" i="0" sz="1575" u="none" cap="none" strike="noStrike">
                <a:solidFill>
                  <a:schemeClr val="dk1"/>
                </a:solidFill>
                <a:latin typeface="Calibri"/>
                <a:ea typeface="Calibri"/>
                <a:cs typeface="Calibri"/>
                <a:sym typeface="Calibri"/>
              </a:defRPr>
            </a:lvl2pPr>
            <a:lvl3pPr indent="-314325" lvl="2" marL="13716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3pPr>
            <a:lvl4pPr indent="-300037" lvl="3" marL="1828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alibri"/>
                <a:ea typeface="Calibri"/>
                <a:cs typeface="Calibri"/>
                <a:sym typeface="Calibri"/>
              </a:defRPr>
            </a:lvl4pPr>
            <a:lvl5pPr indent="-300037" lvl="4" marL="22860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alibri"/>
                <a:ea typeface="Calibri"/>
                <a:cs typeface="Calibri"/>
                <a:sym typeface="Calibri"/>
              </a:defRPr>
            </a:lvl5pPr>
            <a:lvl6pPr indent="-300037" lvl="5" marL="27432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alibri"/>
                <a:ea typeface="Calibri"/>
                <a:cs typeface="Calibri"/>
                <a:sym typeface="Calibri"/>
              </a:defRPr>
            </a:lvl6pPr>
            <a:lvl7pPr indent="-300037" lvl="6" marL="3200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alibri"/>
                <a:ea typeface="Calibri"/>
                <a:cs typeface="Calibri"/>
                <a:sym typeface="Calibri"/>
              </a:defRPr>
            </a:lvl7pPr>
            <a:lvl8pPr indent="-300037" lvl="7" marL="3657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alibri"/>
                <a:ea typeface="Calibri"/>
                <a:cs typeface="Calibri"/>
                <a:sym typeface="Calibri"/>
              </a:defRPr>
            </a:lvl8pPr>
            <a:lvl9pPr indent="-300037" lvl="8" marL="4114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alibri"/>
                <a:ea typeface="Calibri"/>
                <a:cs typeface="Calibri"/>
                <a:sym typeface="Calibri"/>
              </a:defRPr>
            </a:lvl9pPr>
          </a:lstStyle>
          <a:p/>
        </p:txBody>
      </p:sp>
      <p:sp>
        <p:nvSpPr>
          <p:cNvPr id="132" name="Google Shape;132;p26"/>
          <p:cNvSpPr txBox="1"/>
          <p:nvPr>
            <p:ph idx="10" type="dt"/>
          </p:nvPr>
        </p:nvSpPr>
        <p:spPr>
          <a:xfrm>
            <a:off x="457200" y="4767279"/>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675"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 name="Google Shape;133;p26"/>
          <p:cNvSpPr txBox="1"/>
          <p:nvPr>
            <p:ph idx="11" type="ftr"/>
          </p:nvPr>
        </p:nvSpPr>
        <p:spPr>
          <a:xfrm>
            <a:off x="3124200" y="4767279"/>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675"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 name="Google Shape;134;p26"/>
          <p:cNvSpPr txBox="1"/>
          <p:nvPr>
            <p:ph idx="12" type="sldNum"/>
          </p:nvPr>
        </p:nvSpPr>
        <p:spPr>
          <a:xfrm>
            <a:off x="6553200" y="476727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4" name="Shape 204"/>
        <p:cNvGrpSpPr/>
        <p:nvPr/>
      </p:nvGrpSpPr>
      <p:grpSpPr>
        <a:xfrm>
          <a:off x="0" y="0"/>
          <a:ext cx="0" cy="0"/>
          <a:chOff x="0" y="0"/>
          <a:chExt cx="0" cy="0"/>
        </a:xfrm>
      </p:grpSpPr>
      <p:sp>
        <p:nvSpPr>
          <p:cNvPr id="205" name="Google Shape;20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6" name="Google Shape;20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07" name="Google Shape;20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9" name="Shape 269"/>
        <p:cNvGrpSpPr/>
        <p:nvPr/>
      </p:nvGrpSpPr>
      <p:grpSpPr>
        <a:xfrm>
          <a:off x="0" y="0"/>
          <a:ext cx="0" cy="0"/>
          <a:chOff x="0" y="0"/>
          <a:chExt cx="0" cy="0"/>
        </a:xfrm>
      </p:grpSpPr>
      <p:sp>
        <p:nvSpPr>
          <p:cNvPr id="270" name="Google Shape;27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1" name="Google Shape;271;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72" name="Google Shape;27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18.png"/><Relationship Id="rId5" Type="http://schemas.openxmlformats.org/officeDocument/2006/relationships/hyperlink" Target="mailto:support@ecocommons.org.au" TargetMode="External"/><Relationship Id="rId6" Type="http://schemas.openxmlformats.org/officeDocument/2006/relationships/image" Target="../media/image19.jpg"/><Relationship Id="rId7" Type="http://schemas.openxmlformats.org/officeDocument/2006/relationships/hyperlink" Target="mailto:comms@ecocommons.org.au" TargetMode="External"/><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5.png"/></Relationships>
</file>

<file path=ppt/slides/_rels/slide11.xml.rels><?xml version="1.0" encoding="UTF-8" standalone="yes"?><Relationships xmlns="http://schemas.openxmlformats.org/package/2006/relationships"><Relationship Id="rId10" Type="http://schemas.openxmlformats.org/officeDocument/2006/relationships/image" Target="../media/image55.png"/><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51.jpg"/><Relationship Id="rId9" Type="http://schemas.openxmlformats.org/officeDocument/2006/relationships/image" Target="../media/image54.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56.png"/><Relationship Id="rId8"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7.png"/><Relationship Id="rId6"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hyperlink" Target="https://doi.org/10.1111/ecog.04960" TargetMode="External"/><Relationship Id="rId4" Type="http://schemas.openxmlformats.org/officeDocument/2006/relationships/image" Target="../media/image5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6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 Id="rId3" Type="http://schemas.openxmlformats.org/officeDocument/2006/relationships/image" Target="../media/image70.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5.jpg"/></Relationships>
</file>

<file path=ppt/slides/_rels/slide17.xml.rels><?xml version="1.0" encoding="UTF-8" standalone="yes"?><Relationships xmlns="http://schemas.openxmlformats.org/package/2006/relationships"><Relationship Id="rId10" Type="http://schemas.openxmlformats.org/officeDocument/2006/relationships/hyperlink" Target="https://developers.google.com/earth-engine/datasets" TargetMode="External"/><Relationship Id="rId1" Type="http://schemas.openxmlformats.org/officeDocument/2006/relationships/slideLayout" Target="../slideLayouts/slideLayout50.xml"/><Relationship Id="rId2" Type="http://schemas.openxmlformats.org/officeDocument/2006/relationships/notesSlide" Target="../notesSlides/notesSlide17.xml"/><Relationship Id="rId3"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93.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84.png"/><Relationship Id="rId8"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86.png"/></Relationships>
</file>

<file path=ppt/slides/_rels/slide19.xml.rels><?xml version="1.0" encoding="UTF-8" standalone="yes"?><Relationships xmlns="http://schemas.openxmlformats.org/package/2006/relationships"><Relationship Id="rId11" Type="http://schemas.openxmlformats.org/officeDocument/2006/relationships/image" Target="../media/image101.png"/><Relationship Id="rId10" Type="http://schemas.openxmlformats.org/officeDocument/2006/relationships/hyperlink" Target="http://environmentalcomputing.net/intro-to-gams/" TargetMode="External"/><Relationship Id="rId12" Type="http://schemas.openxmlformats.org/officeDocument/2006/relationships/hyperlink" Target="http://www.sthda.com/english/articles/36-classification-methods-essentials/151-logistic-regression-essentials-in-r/" TargetMode="External"/><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96.png"/><Relationship Id="rId4" Type="http://schemas.openxmlformats.org/officeDocument/2006/relationships/image" Target="../media/image70.png"/><Relationship Id="rId9" Type="http://schemas.openxmlformats.org/officeDocument/2006/relationships/image" Target="../media/image97.png"/><Relationship Id="rId5" Type="http://schemas.openxmlformats.org/officeDocument/2006/relationships/image" Target="../media/image64.png"/><Relationship Id="rId6" Type="http://schemas.openxmlformats.org/officeDocument/2006/relationships/image" Target="../media/image67.png"/><Relationship Id="rId7" Type="http://schemas.openxmlformats.org/officeDocument/2006/relationships/image" Target="../media/image73.png"/><Relationship Id="rId8" Type="http://schemas.openxmlformats.org/officeDocument/2006/relationships/hyperlink" Target="https://doi.org/10.1007/978-3-030-32029-4_2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70.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1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 Id="rId3" Type="http://schemas.openxmlformats.org/officeDocument/2006/relationships/image" Target="../media/image10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 Id="rId3" Type="http://schemas.openxmlformats.org/officeDocument/2006/relationships/image" Target="../media/image106.png"/><Relationship Id="rId4" Type="http://schemas.openxmlformats.org/officeDocument/2006/relationships/image" Target="../media/image108.png"/><Relationship Id="rId5" Type="http://schemas.openxmlformats.org/officeDocument/2006/relationships/image" Target="../media/image1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109.jpg"/><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Relationship Id="rId3" Type="http://schemas.openxmlformats.org/officeDocument/2006/relationships/image" Target="../media/image113.png"/><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Relationship Id="rId3" Type="http://schemas.openxmlformats.org/officeDocument/2006/relationships/image" Target="../media/image116.png"/><Relationship Id="rId4" Type="http://schemas.openxmlformats.org/officeDocument/2006/relationships/image" Target="../media/image122.png"/></Relationships>
</file>

<file path=ppt/slides/_rels/slide28.xml.rels><?xml version="1.0" encoding="UTF-8" standalone="yes"?><Relationships xmlns="http://schemas.openxmlformats.org/package/2006/relationships"><Relationship Id="rId11" Type="http://schemas.openxmlformats.org/officeDocument/2006/relationships/image" Target="../media/image123.png"/><Relationship Id="rId10" Type="http://schemas.openxmlformats.org/officeDocument/2006/relationships/image" Target="../media/image119.png"/><Relationship Id="rId13" Type="http://schemas.openxmlformats.org/officeDocument/2006/relationships/image" Target="../media/image125.png"/><Relationship Id="rId12" Type="http://schemas.openxmlformats.org/officeDocument/2006/relationships/image" Target="../media/image128.png"/><Relationship Id="rId1" Type="http://schemas.openxmlformats.org/officeDocument/2006/relationships/slideLayout" Target="../slideLayouts/slideLayout37.xml"/><Relationship Id="rId2" Type="http://schemas.openxmlformats.org/officeDocument/2006/relationships/notesSlide" Target="../notesSlides/notesSlide28.xml"/><Relationship Id="rId3" Type="http://schemas.openxmlformats.org/officeDocument/2006/relationships/image" Target="../media/image110.png"/><Relationship Id="rId4" Type="http://schemas.openxmlformats.org/officeDocument/2006/relationships/image" Target="../media/image115.png"/><Relationship Id="rId9" Type="http://schemas.openxmlformats.org/officeDocument/2006/relationships/image" Target="../media/image121.png"/><Relationship Id="rId5" Type="http://schemas.openxmlformats.org/officeDocument/2006/relationships/image" Target="../media/image114.png"/><Relationship Id="rId6" Type="http://schemas.openxmlformats.org/officeDocument/2006/relationships/image" Target="../media/image104.png"/><Relationship Id="rId7" Type="http://schemas.openxmlformats.org/officeDocument/2006/relationships/image" Target="../media/image124.png"/><Relationship Id="rId8" Type="http://schemas.openxmlformats.org/officeDocument/2006/relationships/image" Target="../media/image1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Relationship Id="rId3" Type="http://schemas.openxmlformats.org/officeDocument/2006/relationships/image" Target="../media/image131.png"/><Relationship Id="rId4" Type="http://schemas.openxmlformats.org/officeDocument/2006/relationships/image" Target="../media/image127.png"/><Relationship Id="rId5" Type="http://schemas.openxmlformats.org/officeDocument/2006/relationships/hyperlink" Target="https://doi.org/10.1111/j.1461-0248.2008.01231.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 Id="rId3" Type="http://schemas.openxmlformats.org/officeDocument/2006/relationships/image" Target="../media/image133.png"/><Relationship Id="rId4" Type="http://schemas.openxmlformats.org/officeDocument/2006/relationships/image" Target="../media/image130.png"/><Relationship Id="rId5" Type="http://schemas.openxmlformats.org/officeDocument/2006/relationships/image" Target="../media/image126.jpg"/><Relationship Id="rId6" Type="http://schemas.openxmlformats.org/officeDocument/2006/relationships/image" Target="../media/image1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1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1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1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image" Target="../media/image1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image" Target="../media/image1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image" Target="../media/image1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image" Target="../media/image143.png"/></Relationships>
</file>

<file path=ppt/slides/_rels/slide4.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9.png"/><Relationship Id="rId13" Type="http://schemas.openxmlformats.org/officeDocument/2006/relationships/image" Target="../media/image21.png"/><Relationship Id="rId12" Type="http://schemas.openxmlformats.org/officeDocument/2006/relationships/image" Target="../media/image7.png"/><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image" Target="../media/image1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image" Target="../media/image1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image" Target="../media/image1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image" Target="../media/image182.png"/><Relationship Id="rId4" Type="http://schemas.openxmlformats.org/officeDocument/2006/relationships/image" Target="../media/image1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image" Target="../media/image1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image" Target="../media/image1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 Id="rId3"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 Id="rId3" Type="http://schemas.openxmlformats.org/officeDocument/2006/relationships/image" Target="../media/image149.png"/><Relationship Id="rId4" Type="http://schemas.openxmlformats.org/officeDocument/2006/relationships/image" Target="../media/image1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 Id="rId3" Type="http://schemas.openxmlformats.org/officeDocument/2006/relationships/image" Target="../media/image1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 Id="rId3" Type="http://schemas.openxmlformats.org/officeDocument/2006/relationships/image" Target="../media/image1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 Id="rId3" Type="http://schemas.openxmlformats.org/officeDocument/2006/relationships/image" Target="../media/image1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 Id="rId3" Type="http://schemas.openxmlformats.org/officeDocument/2006/relationships/image" Target="../media/image1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 Id="rId3" Type="http://schemas.openxmlformats.org/officeDocument/2006/relationships/image" Target="../media/image1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 Id="rId3" Type="http://schemas.openxmlformats.org/officeDocument/2006/relationships/image" Target="../media/image1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4.xml"/><Relationship Id="rId3" Type="http://schemas.openxmlformats.org/officeDocument/2006/relationships/image" Target="../media/image1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xml"/><Relationship Id="rId3" Type="http://schemas.openxmlformats.org/officeDocument/2006/relationships/image" Target="../media/image1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Relationship Id="rId3" Type="http://schemas.openxmlformats.org/officeDocument/2006/relationships/image" Target="../media/image30.jpg"/><Relationship Id="rId4" Type="http://schemas.openxmlformats.org/officeDocument/2006/relationships/image" Target="../media/image34.jpg"/><Relationship Id="rId5" Type="http://schemas.openxmlformats.org/officeDocument/2006/relationships/image" Target="../media/image52.jpg"/><Relationship Id="rId6" Type="http://schemas.openxmlformats.org/officeDocument/2006/relationships/image" Target="../media/image4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8.xml"/><Relationship Id="rId3" Type="http://schemas.openxmlformats.org/officeDocument/2006/relationships/image" Target="../media/image157.jpg"/><Relationship Id="rId4" Type="http://schemas.openxmlformats.org/officeDocument/2006/relationships/image" Target="../media/image16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9.xml"/><Relationship Id="rId3" Type="http://schemas.openxmlformats.org/officeDocument/2006/relationships/image" Target="../media/image171.jpg"/><Relationship Id="rId4" Type="http://schemas.openxmlformats.org/officeDocument/2006/relationships/image" Target="../media/image161.png"/></Relationships>
</file>

<file path=ppt/slides/_rels/slide6.xml.rels><?xml version="1.0" encoding="UTF-8" standalone="yes"?><Relationships xmlns="http://schemas.openxmlformats.org/package/2006/relationships"><Relationship Id="rId11" Type="http://schemas.openxmlformats.org/officeDocument/2006/relationships/image" Target="../media/image26.jpg"/><Relationship Id="rId10" Type="http://schemas.openxmlformats.org/officeDocument/2006/relationships/image" Target="../media/image38.jpg"/><Relationship Id="rId13" Type="http://schemas.openxmlformats.org/officeDocument/2006/relationships/image" Target="../media/image35.jpg"/><Relationship Id="rId12" Type="http://schemas.openxmlformats.org/officeDocument/2006/relationships/image" Target="../media/image27.jpg"/><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29.jpg"/><Relationship Id="rId4" Type="http://schemas.openxmlformats.org/officeDocument/2006/relationships/image" Target="../media/image31.jpg"/><Relationship Id="rId9" Type="http://schemas.openxmlformats.org/officeDocument/2006/relationships/image" Target="../media/image32.jpg"/><Relationship Id="rId15" Type="http://schemas.openxmlformats.org/officeDocument/2006/relationships/image" Target="../media/image33.jpg"/><Relationship Id="rId14" Type="http://schemas.openxmlformats.org/officeDocument/2006/relationships/image" Target="../media/image36.jpg"/><Relationship Id="rId5" Type="http://schemas.openxmlformats.org/officeDocument/2006/relationships/image" Target="../media/image39.jpg"/><Relationship Id="rId6" Type="http://schemas.openxmlformats.org/officeDocument/2006/relationships/image" Target="../media/image25.jpg"/><Relationship Id="rId7" Type="http://schemas.openxmlformats.org/officeDocument/2006/relationships/image" Target="../media/image24.jpg"/><Relationship Id="rId8" Type="http://schemas.openxmlformats.org/officeDocument/2006/relationships/image" Target="../media/image2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165.jpg"/><Relationship Id="rId4" Type="http://schemas.openxmlformats.org/officeDocument/2006/relationships/image" Target="../media/image168.jpg"/><Relationship Id="rId5" Type="http://schemas.openxmlformats.org/officeDocument/2006/relationships/image" Target="../media/image169.jpg"/><Relationship Id="rId6" Type="http://schemas.openxmlformats.org/officeDocument/2006/relationships/image" Target="../media/image17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1.xml"/><Relationship Id="rId3" Type="http://schemas.openxmlformats.org/officeDocument/2006/relationships/image" Target="../media/image8.png"/><Relationship Id="rId4" Type="http://schemas.openxmlformats.org/officeDocument/2006/relationships/image" Target="../media/image170.png"/><Relationship Id="rId5" Type="http://schemas.openxmlformats.org/officeDocument/2006/relationships/image" Target="../media/image174.jpg"/><Relationship Id="rId6" Type="http://schemas.openxmlformats.org/officeDocument/2006/relationships/image" Target="../media/image175.png"/><Relationship Id="rId7" Type="http://schemas.openxmlformats.org/officeDocument/2006/relationships/image" Target="../media/image19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2.xml"/><Relationship Id="rId3" Type="http://schemas.openxmlformats.org/officeDocument/2006/relationships/image" Target="../media/image8.png"/><Relationship Id="rId4" Type="http://schemas.openxmlformats.org/officeDocument/2006/relationships/hyperlink" Target="https://www.ecocommons.org.au/how-australian-mega-fires-impacted-the-superb-lyrebird-and-greater-sooty-owl/" TargetMode="External"/><Relationship Id="rId5" Type="http://schemas.openxmlformats.org/officeDocument/2006/relationships/image" Target="../media/image188.png"/><Relationship Id="rId6" Type="http://schemas.openxmlformats.org/officeDocument/2006/relationships/image" Target="../media/image202.png"/><Relationship Id="rId7" Type="http://schemas.openxmlformats.org/officeDocument/2006/relationships/image" Target="../media/image1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 Id="rId3" Type="http://schemas.openxmlformats.org/officeDocument/2006/relationships/image" Target="../media/image190.png"/><Relationship Id="rId4" Type="http://schemas.openxmlformats.org/officeDocument/2006/relationships/hyperlink" Target="https://www.ecocommons.org.au/" TargetMode="External"/><Relationship Id="rId5" Type="http://schemas.openxmlformats.org/officeDocument/2006/relationships/hyperlink" Target="https://datacarpentry.org/R-ecology-lesso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181.png"/><Relationship Id="rId4" Type="http://schemas.openxmlformats.org/officeDocument/2006/relationships/hyperlink" Target="https://www.ecocommons.org.au/"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5.xml"/><Relationship Id="rId3" Type="http://schemas.openxmlformats.org/officeDocument/2006/relationships/image" Target="../media/image178.png"/><Relationship Id="rId4" Type="http://schemas.openxmlformats.org/officeDocument/2006/relationships/image" Target="../media/image18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85.jpg"/><Relationship Id="rId4" Type="http://schemas.openxmlformats.org/officeDocument/2006/relationships/image" Target="../media/image197.jpg"/><Relationship Id="rId5" Type="http://schemas.openxmlformats.org/officeDocument/2006/relationships/image" Target="../media/image2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30.jpg"/><Relationship Id="rId5" Type="http://schemas.openxmlformats.org/officeDocument/2006/relationships/image" Target="../media/image34.jpg"/><Relationship Id="rId6" Type="http://schemas.openxmlformats.org/officeDocument/2006/relationships/image" Target="../media/image52.jpg"/><Relationship Id="rId7" Type="http://schemas.openxmlformats.org/officeDocument/2006/relationships/image" Target="../media/image43.jpg"/><Relationship Id="rId8"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53.jpg"/><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8"/>
          <p:cNvSpPr/>
          <p:nvPr/>
        </p:nvSpPr>
        <p:spPr>
          <a:xfrm>
            <a:off x="-34350" y="2971794"/>
            <a:ext cx="9212699" cy="952683"/>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9" name="Google Shape;339;p68"/>
          <p:cNvSpPr txBox="1"/>
          <p:nvPr>
            <p:ph type="title"/>
          </p:nvPr>
        </p:nvSpPr>
        <p:spPr>
          <a:xfrm>
            <a:off x="311700" y="433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FFFFFF"/>
                </a:solidFill>
              </a:rPr>
              <a:t>Roundtable introduction</a:t>
            </a:r>
            <a:endParaRPr>
              <a:solidFill>
                <a:srgbClr val="FFFFFF"/>
              </a:solidFill>
            </a:endParaRPr>
          </a:p>
        </p:txBody>
      </p:sp>
      <p:pic>
        <p:nvPicPr>
          <p:cNvPr id="340" name="Google Shape;340;p68"/>
          <p:cNvPicPr preferRelativeResize="0"/>
          <p:nvPr/>
        </p:nvPicPr>
        <p:blipFill rotWithShape="1">
          <a:blip r:embed="rId3">
            <a:alphaModFix/>
          </a:blip>
          <a:srcRect b="0" l="0" r="0" t="0"/>
          <a:stretch/>
        </p:blipFill>
        <p:spPr>
          <a:xfrm>
            <a:off x="0" y="-76201"/>
            <a:ext cx="9144000" cy="3048000"/>
          </a:xfrm>
          <a:prstGeom prst="rect">
            <a:avLst/>
          </a:prstGeom>
          <a:noFill/>
          <a:ln>
            <a:noFill/>
          </a:ln>
        </p:spPr>
      </p:pic>
      <p:sp>
        <p:nvSpPr>
          <p:cNvPr id="341" name="Google Shape;341;p68"/>
          <p:cNvSpPr txBox="1"/>
          <p:nvPr/>
        </p:nvSpPr>
        <p:spPr>
          <a:xfrm>
            <a:off x="-34350" y="3045751"/>
            <a:ext cx="9212700" cy="72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100" u="none" cap="none" strike="noStrike">
                <a:solidFill>
                  <a:srgbClr val="FFFFFF"/>
                </a:solidFill>
                <a:latin typeface="Montserrat"/>
                <a:ea typeface="Montserrat"/>
                <a:cs typeface="Montserrat"/>
                <a:sym typeface="Montserrat"/>
              </a:rPr>
              <a:t>An introduction to species distribution modelling in </a:t>
            </a:r>
            <a:r>
              <a:rPr b="1" lang="en" sz="2100">
                <a:solidFill>
                  <a:srgbClr val="FFFFFF"/>
                </a:solidFill>
                <a:latin typeface="Montserrat"/>
                <a:ea typeface="Montserrat"/>
                <a:cs typeface="Montserrat"/>
                <a:sym typeface="Montserrat"/>
              </a:rPr>
              <a:t>R</a:t>
            </a:r>
            <a:r>
              <a:rPr b="1" lang="en" sz="2100">
                <a:solidFill>
                  <a:srgbClr val="FFFFFF"/>
                </a:solidFill>
                <a:latin typeface="Montserrat"/>
                <a:ea typeface="Montserrat"/>
                <a:cs typeface="Montserrat"/>
                <a:sym typeface="Montserrat"/>
              </a:rPr>
              <a:t> </a:t>
            </a:r>
            <a:endParaRPr b="1" sz="21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rPr b="1" lang="en" sz="2100">
                <a:solidFill>
                  <a:srgbClr val="FFFFFF"/>
                </a:solidFill>
                <a:latin typeface="Montserrat"/>
                <a:ea typeface="Montserrat"/>
                <a:cs typeface="Montserrat"/>
                <a:sym typeface="Montserrat"/>
              </a:rPr>
              <a:t>at EcoCommons</a:t>
            </a:r>
            <a:endParaRPr b="1" i="0" sz="4000" u="none" cap="none" strike="noStrike">
              <a:solidFill>
                <a:srgbClr val="FFFFFF"/>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i="0" sz="15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999999"/>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FFFFFF"/>
              </a:solidFill>
              <a:latin typeface="Montserrat"/>
              <a:ea typeface="Montserrat"/>
              <a:cs typeface="Montserrat"/>
              <a:sym typeface="Montserrat"/>
            </a:endParaRPr>
          </a:p>
        </p:txBody>
      </p:sp>
      <p:sp>
        <p:nvSpPr>
          <p:cNvPr id="342" name="Google Shape;342;p68"/>
          <p:cNvSpPr txBox="1"/>
          <p:nvPr/>
        </p:nvSpPr>
        <p:spPr>
          <a:xfrm>
            <a:off x="3418675" y="2099975"/>
            <a:ext cx="2523600" cy="501000"/>
          </a:xfrm>
          <a:prstGeom prst="rect">
            <a:avLst/>
          </a:prstGeom>
          <a:noFill/>
          <a:ln>
            <a:noFill/>
          </a:ln>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rgbClr val="000000"/>
              </a:buClr>
              <a:buSzPts val="2700"/>
              <a:buFont typeface="Arial"/>
              <a:buNone/>
            </a:pPr>
            <a:r>
              <a:rPr b="1" i="0" lang="en" sz="2700" u="none" cap="none" strike="noStrike">
                <a:solidFill>
                  <a:srgbClr val="FFFFFF"/>
                </a:solidFill>
                <a:latin typeface="Montserrat"/>
                <a:ea typeface="Montserrat"/>
                <a:cs typeface="Montserrat"/>
                <a:sym typeface="Montserrat"/>
              </a:rPr>
              <a:t>WELCOME!</a:t>
            </a:r>
            <a:endParaRPr b="1" i="0" sz="2700" u="none" cap="none" strike="noStrike">
              <a:solidFill>
                <a:srgbClr val="FFFFFF"/>
              </a:solidFill>
              <a:latin typeface="Montserrat"/>
              <a:ea typeface="Montserrat"/>
              <a:cs typeface="Montserrat"/>
              <a:sym typeface="Montserrat"/>
            </a:endParaRPr>
          </a:p>
        </p:txBody>
      </p:sp>
      <p:pic>
        <p:nvPicPr>
          <p:cNvPr id="343" name="Google Shape;343;p68"/>
          <p:cNvPicPr preferRelativeResize="0"/>
          <p:nvPr/>
        </p:nvPicPr>
        <p:blipFill rotWithShape="1">
          <a:blip r:embed="rId4">
            <a:alphaModFix/>
          </a:blip>
          <a:srcRect b="0" l="0" r="0" t="0"/>
          <a:stretch/>
        </p:blipFill>
        <p:spPr>
          <a:xfrm>
            <a:off x="3532225" y="2572050"/>
            <a:ext cx="416775" cy="416775"/>
          </a:xfrm>
          <a:prstGeom prst="rect">
            <a:avLst/>
          </a:prstGeom>
          <a:noFill/>
          <a:ln>
            <a:noFill/>
          </a:ln>
        </p:spPr>
      </p:pic>
      <p:sp>
        <p:nvSpPr>
          <p:cNvPr id="344" name="Google Shape;344;p68"/>
          <p:cNvSpPr txBox="1"/>
          <p:nvPr/>
        </p:nvSpPr>
        <p:spPr>
          <a:xfrm>
            <a:off x="3808000" y="2572050"/>
            <a:ext cx="1784700" cy="328500"/>
          </a:xfrm>
          <a:prstGeom prst="rect">
            <a:avLst/>
          </a:prstGeom>
          <a:noFill/>
          <a:ln>
            <a:noFill/>
          </a:ln>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rgbClr val="000000"/>
              </a:buClr>
              <a:buSzPts val="1200"/>
              <a:buFont typeface="Arial"/>
              <a:buNone/>
            </a:pPr>
            <a:r>
              <a:rPr b="1" i="0" lang="en" sz="1200" u="none" cap="none" strike="noStrike">
                <a:solidFill>
                  <a:srgbClr val="FFFFFF"/>
                </a:solidFill>
                <a:latin typeface="Montserrat"/>
                <a:ea typeface="Montserrat"/>
                <a:cs typeface="Montserrat"/>
                <a:sym typeface="Montserrat"/>
              </a:rPr>
              <a:t>@EcoCommonsAus</a:t>
            </a:r>
            <a:endParaRPr b="1" i="0" sz="1200" u="none" cap="none" strike="noStrike">
              <a:solidFill>
                <a:srgbClr val="FFFFFF"/>
              </a:solidFill>
              <a:latin typeface="Montserrat"/>
              <a:ea typeface="Montserrat"/>
              <a:cs typeface="Montserrat"/>
              <a:sym typeface="Montserrat"/>
            </a:endParaRPr>
          </a:p>
        </p:txBody>
      </p:sp>
      <p:sp>
        <p:nvSpPr>
          <p:cNvPr id="345" name="Google Shape;345;p68"/>
          <p:cNvSpPr txBox="1"/>
          <p:nvPr/>
        </p:nvSpPr>
        <p:spPr>
          <a:xfrm>
            <a:off x="6042800" y="4090063"/>
            <a:ext cx="2619900" cy="987900"/>
          </a:xfrm>
          <a:prstGeom prst="rect">
            <a:avLst/>
          </a:prstGeom>
          <a:noFill/>
          <a:ln>
            <a:noFill/>
          </a:ln>
        </p:spPr>
        <p:txBody>
          <a:bodyPr anchorCtr="0" anchor="ctr" bIns="91425" lIns="91425" spcFirstLastPara="1" rIns="91425" wrap="square" tIns="91425">
            <a:noAutofit/>
          </a:bodyPr>
          <a:lstStyle/>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Dr Elisa Bayraktarov (she/her)</a:t>
            </a: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999999"/>
                </a:solidFill>
                <a:latin typeface="Montserrat"/>
                <a:ea typeface="Montserrat"/>
                <a:cs typeface="Montserrat"/>
                <a:sym typeface="Montserrat"/>
              </a:rPr>
              <a:t>Program Manager</a:t>
            </a:r>
            <a:endParaRPr b="0" i="0" sz="1000" u="none" cap="none" strike="noStrike">
              <a:solidFill>
                <a:srgbClr val="999999"/>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E:</a:t>
            </a:r>
            <a:r>
              <a:rPr b="0" i="0" lang="en" sz="1000" u="none" cap="none" strike="noStrike">
                <a:solidFill>
                  <a:srgbClr val="999999"/>
                </a:solidFill>
                <a:latin typeface="Montserrat"/>
                <a:ea typeface="Montserrat"/>
                <a:cs typeface="Montserrat"/>
                <a:sym typeface="Montserrat"/>
              </a:rPr>
              <a:t> </a:t>
            </a:r>
            <a:r>
              <a:rPr b="0" i="0" lang="en" sz="1000" u="sng" cap="none" strike="noStrike">
                <a:solidFill>
                  <a:srgbClr val="0097A7"/>
                </a:solidFill>
                <a:latin typeface="Montserrat"/>
                <a:ea typeface="Montserrat"/>
                <a:cs typeface="Montserrat"/>
                <a:sym typeface="Montserrat"/>
              </a:rPr>
              <a:t>manager@ecocommons.org.au</a:t>
            </a:r>
            <a:endParaRPr b="0" i="0" sz="1000" u="none" cap="none" strike="noStrike">
              <a:solidFill>
                <a:srgbClr val="000000"/>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T:</a:t>
            </a:r>
            <a:r>
              <a:rPr b="0" i="0" lang="en" sz="1000" u="none" cap="none" strike="noStrike">
                <a:solidFill>
                  <a:srgbClr val="1DA68A"/>
                </a:solidFill>
                <a:latin typeface="Montserrat"/>
                <a:ea typeface="Montserrat"/>
                <a:cs typeface="Montserrat"/>
                <a:sym typeface="Montserrat"/>
              </a:rPr>
              <a:t>  @EcoCommonsAus</a:t>
            </a:r>
            <a:endParaRPr b="0" i="0" sz="1000" u="none" cap="none" strike="noStrike">
              <a:solidFill>
                <a:srgbClr val="1DA68A"/>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1DA68A"/>
                </a:solidFill>
                <a:latin typeface="Montserrat"/>
                <a:ea typeface="Montserrat"/>
                <a:cs typeface="Montserrat"/>
                <a:sym typeface="Montserrat"/>
              </a:rPr>
              <a:t>     @ElisaBayra</a:t>
            </a:r>
            <a:br>
              <a:rPr b="0" i="0" lang="en" sz="1400" u="none" cap="none" strike="noStrike">
                <a:solidFill>
                  <a:srgbClr val="000000"/>
                </a:solidFill>
                <a:latin typeface="Montserrat"/>
                <a:ea typeface="Montserrat"/>
                <a:cs typeface="Montserrat"/>
                <a:sym typeface="Montserrat"/>
              </a:rPr>
            </a:br>
            <a:endParaRPr b="0" i="0" sz="1400" u="none" cap="none" strike="noStrike">
              <a:solidFill>
                <a:srgbClr val="000000"/>
              </a:solidFill>
              <a:latin typeface="Montserrat"/>
              <a:ea typeface="Montserrat"/>
              <a:cs typeface="Montserrat"/>
              <a:sym typeface="Montserrat"/>
            </a:endParaRPr>
          </a:p>
        </p:txBody>
      </p:sp>
      <p:sp>
        <p:nvSpPr>
          <p:cNvPr id="346" name="Google Shape;346;p68"/>
          <p:cNvSpPr txBox="1"/>
          <p:nvPr/>
        </p:nvSpPr>
        <p:spPr>
          <a:xfrm>
            <a:off x="2942901" y="3920275"/>
            <a:ext cx="2523600" cy="1237500"/>
          </a:xfrm>
          <a:prstGeom prst="rect">
            <a:avLst/>
          </a:prstGeom>
          <a:noFill/>
          <a:ln>
            <a:noFill/>
          </a:ln>
        </p:spPr>
        <p:txBody>
          <a:bodyPr anchorCtr="0" anchor="ctr" bIns="91425" lIns="91425" spcFirstLastPara="1" rIns="91425" wrap="square" tIns="91425">
            <a:noAutofit/>
          </a:bodyPr>
          <a:lstStyle/>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Dr Emilia Decker (she/her)</a:t>
            </a: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999999"/>
                </a:solidFill>
                <a:latin typeface="Montserrat"/>
                <a:ea typeface="Montserrat"/>
                <a:cs typeface="Montserrat"/>
                <a:sym typeface="Montserrat"/>
              </a:rPr>
              <a:t>Support and Training</a:t>
            </a: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E: </a:t>
            </a:r>
            <a:r>
              <a:rPr b="0" i="0" lang="en" sz="1000" u="sng" cap="none" strike="noStrike">
                <a:solidFill>
                  <a:srgbClr val="0097A7"/>
                </a:solidFill>
                <a:latin typeface="Montserrat"/>
                <a:ea typeface="Montserrat"/>
                <a:cs typeface="Montserrat"/>
                <a:sym typeface="Montserrat"/>
                <a:hlinkClick r:id="rId5">
                  <a:extLst>
                    <a:ext uri="{A12FA001-AC4F-418D-AE19-62706E023703}">
                      <ahyp:hlinkClr val="tx"/>
                    </a:ext>
                  </a:extLst>
                </a:hlinkClick>
              </a:rPr>
              <a:t>support@ecocommons.org.au</a:t>
            </a:r>
            <a:endParaRPr b="0" i="0" sz="1000" u="none" cap="none" strike="noStrike">
              <a:solidFill>
                <a:srgbClr val="000000"/>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T:</a:t>
            </a:r>
            <a:r>
              <a:rPr b="0" i="0" lang="en" sz="1000" u="none" cap="none" strike="noStrike">
                <a:solidFill>
                  <a:srgbClr val="1DA68A"/>
                </a:solidFill>
                <a:latin typeface="Montserrat"/>
                <a:ea typeface="Montserrat"/>
                <a:cs typeface="Montserrat"/>
                <a:sym typeface="Montserrat"/>
              </a:rPr>
              <a:t> @EcoCommonsAus</a:t>
            </a:r>
            <a:endParaRPr b="0" i="0" sz="1000" u="none" cap="none" strike="noStrike">
              <a:solidFill>
                <a:srgbClr val="000000"/>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1DA68A"/>
                </a:solidFill>
                <a:latin typeface="Montserrat"/>
                <a:ea typeface="Montserrat"/>
                <a:cs typeface="Montserrat"/>
                <a:sym typeface="Montserrat"/>
              </a:rPr>
              <a:t>    @Em_DeCoeur  </a:t>
            </a:r>
            <a:br>
              <a:rPr b="0" i="0" lang="en" sz="1000" u="none" cap="none" strike="noStrike">
                <a:solidFill>
                  <a:srgbClr val="000000"/>
                </a:solidFill>
                <a:latin typeface="Montserrat"/>
                <a:ea typeface="Montserrat"/>
                <a:cs typeface="Montserrat"/>
                <a:sym typeface="Montserrat"/>
              </a:rPr>
            </a:br>
            <a:endParaRPr b="0" i="0" sz="1000" u="none" cap="none" strike="noStrike">
              <a:solidFill>
                <a:srgbClr val="000000"/>
              </a:solidFill>
              <a:latin typeface="Montserrat"/>
              <a:ea typeface="Montserrat"/>
              <a:cs typeface="Montserrat"/>
              <a:sym typeface="Montserrat"/>
            </a:endParaRPr>
          </a:p>
        </p:txBody>
      </p:sp>
      <p:pic>
        <p:nvPicPr>
          <p:cNvPr id="347" name="Google Shape;347;p68"/>
          <p:cNvPicPr preferRelativeResize="0"/>
          <p:nvPr/>
        </p:nvPicPr>
        <p:blipFill rotWithShape="1">
          <a:blip r:embed="rId6">
            <a:alphaModFix/>
          </a:blip>
          <a:srcRect b="0" l="0" r="0" t="0"/>
          <a:stretch/>
        </p:blipFill>
        <p:spPr>
          <a:xfrm>
            <a:off x="5222825" y="4064850"/>
            <a:ext cx="673771" cy="840875"/>
          </a:xfrm>
          <a:prstGeom prst="rect">
            <a:avLst/>
          </a:prstGeom>
          <a:noFill/>
          <a:ln>
            <a:noFill/>
          </a:ln>
        </p:spPr>
      </p:pic>
      <p:sp>
        <p:nvSpPr>
          <p:cNvPr id="348" name="Google Shape;348;p68"/>
          <p:cNvSpPr txBox="1"/>
          <p:nvPr/>
        </p:nvSpPr>
        <p:spPr>
          <a:xfrm>
            <a:off x="-49600" y="4156800"/>
            <a:ext cx="2422200" cy="750300"/>
          </a:xfrm>
          <a:prstGeom prst="rect">
            <a:avLst/>
          </a:prstGeom>
          <a:noFill/>
          <a:ln>
            <a:noFill/>
          </a:ln>
        </p:spPr>
        <p:txBody>
          <a:bodyPr anchorCtr="0" anchor="ctr" bIns="91425" lIns="91425" spcFirstLastPara="1" rIns="91425" wrap="square" tIns="91425">
            <a:noAutofit/>
          </a:bodyPr>
          <a:lstStyle/>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Dr Rob Clemens (he/him)</a:t>
            </a:r>
            <a:endParaRPr b="0" i="0" sz="1000" u="none" cap="none" strike="noStrike">
              <a:solidFill>
                <a:srgbClr val="999999"/>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999999"/>
                </a:solidFill>
                <a:latin typeface="Montserrat"/>
                <a:ea typeface="Montserrat"/>
                <a:cs typeface="Montserrat"/>
                <a:sym typeface="Montserrat"/>
              </a:rPr>
              <a:t>Change &amp; Communications </a:t>
            </a: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E: </a:t>
            </a:r>
            <a:r>
              <a:rPr b="0" i="0" lang="en" sz="1000" u="sng" cap="none" strike="noStrike">
                <a:solidFill>
                  <a:srgbClr val="0097A7"/>
                </a:solidFill>
                <a:latin typeface="Montserrat"/>
                <a:ea typeface="Montserrat"/>
                <a:cs typeface="Montserrat"/>
                <a:sym typeface="Montserrat"/>
                <a:hlinkClick r:id="rId7">
                  <a:extLst>
                    <a:ext uri="{A12FA001-AC4F-418D-AE19-62706E023703}">
                      <ahyp:hlinkClr val="tx"/>
                    </a:ext>
                  </a:extLst>
                </a:hlinkClick>
              </a:rPr>
              <a:t>comms@ecocommons.org.au</a:t>
            </a:r>
            <a:endParaRPr b="0" i="0" sz="1000" u="none" cap="none" strike="noStrike">
              <a:solidFill>
                <a:srgbClr val="1EA68A"/>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T: </a:t>
            </a:r>
            <a:r>
              <a:rPr b="0" i="0" lang="en" sz="1000" u="none" cap="none" strike="noStrike">
                <a:solidFill>
                  <a:srgbClr val="1DA68A"/>
                </a:solidFill>
                <a:latin typeface="Montserrat"/>
                <a:ea typeface="Montserrat"/>
                <a:cs typeface="Montserrat"/>
                <a:sym typeface="Montserrat"/>
              </a:rPr>
              <a:t>@EcoCommonsAus       </a:t>
            </a:r>
            <a:endParaRPr b="0" i="0" sz="1000" u="none" cap="none" strike="noStrike">
              <a:solidFill>
                <a:srgbClr val="1DA68A"/>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1DA68A"/>
                </a:solidFill>
                <a:latin typeface="Montserrat"/>
                <a:ea typeface="Montserrat"/>
                <a:cs typeface="Montserrat"/>
                <a:sym typeface="Montserrat"/>
              </a:rPr>
              <a:t>    @RobertSClemens1</a:t>
            </a:r>
            <a:br>
              <a:rPr b="0" i="0" lang="en" sz="1000" u="none" cap="none" strike="noStrike">
                <a:solidFill>
                  <a:srgbClr val="000000"/>
                </a:solidFill>
                <a:latin typeface="Montserrat"/>
                <a:ea typeface="Montserrat"/>
                <a:cs typeface="Montserrat"/>
                <a:sym typeface="Montserrat"/>
              </a:rPr>
            </a:br>
            <a:endParaRPr b="0" i="0" sz="1000" u="none" cap="none" strike="noStrike">
              <a:solidFill>
                <a:srgbClr val="000000"/>
              </a:solidFill>
              <a:latin typeface="Montserrat"/>
              <a:ea typeface="Montserrat"/>
              <a:cs typeface="Montserrat"/>
              <a:sym typeface="Montserrat"/>
            </a:endParaRPr>
          </a:p>
        </p:txBody>
      </p:sp>
      <p:pic>
        <p:nvPicPr>
          <p:cNvPr id="349" name="Google Shape;349;p68"/>
          <p:cNvPicPr preferRelativeResize="0"/>
          <p:nvPr/>
        </p:nvPicPr>
        <p:blipFill rotWithShape="1">
          <a:blip r:embed="rId8">
            <a:alphaModFix/>
          </a:blip>
          <a:srcRect b="0" l="0" r="0" t="0"/>
          <a:stretch/>
        </p:blipFill>
        <p:spPr>
          <a:xfrm>
            <a:off x="8282488" y="4064838"/>
            <a:ext cx="840875" cy="840875"/>
          </a:xfrm>
          <a:prstGeom prst="rect">
            <a:avLst/>
          </a:prstGeom>
          <a:noFill/>
          <a:ln>
            <a:noFill/>
          </a:ln>
        </p:spPr>
      </p:pic>
      <p:pic>
        <p:nvPicPr>
          <p:cNvPr id="350" name="Google Shape;350;p68"/>
          <p:cNvPicPr preferRelativeResize="0"/>
          <p:nvPr/>
        </p:nvPicPr>
        <p:blipFill rotWithShape="1">
          <a:blip r:embed="rId9">
            <a:alphaModFix/>
          </a:blip>
          <a:srcRect b="0" l="0" r="0" t="0"/>
          <a:stretch/>
        </p:blipFill>
        <p:spPr>
          <a:xfrm>
            <a:off x="2148450" y="4087375"/>
            <a:ext cx="840875" cy="840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77"/>
          <p:cNvPicPr preferRelativeResize="0"/>
          <p:nvPr/>
        </p:nvPicPr>
        <p:blipFill>
          <a:blip r:embed="rId3">
            <a:alphaModFix/>
          </a:blip>
          <a:stretch>
            <a:fillRect/>
          </a:stretch>
        </p:blipFill>
        <p:spPr>
          <a:xfrm>
            <a:off x="209825" y="175375"/>
            <a:ext cx="3028950" cy="1514475"/>
          </a:xfrm>
          <a:prstGeom prst="rect">
            <a:avLst/>
          </a:prstGeom>
          <a:noFill/>
          <a:ln>
            <a:noFill/>
          </a:ln>
        </p:spPr>
      </p:pic>
      <p:pic>
        <p:nvPicPr>
          <p:cNvPr id="487" name="Google Shape;487;p77"/>
          <p:cNvPicPr preferRelativeResize="0"/>
          <p:nvPr/>
        </p:nvPicPr>
        <p:blipFill>
          <a:blip r:embed="rId4">
            <a:alphaModFix/>
          </a:blip>
          <a:stretch>
            <a:fillRect/>
          </a:stretch>
        </p:blipFill>
        <p:spPr>
          <a:xfrm>
            <a:off x="1622800" y="1794425"/>
            <a:ext cx="3305299" cy="1807600"/>
          </a:xfrm>
          <a:prstGeom prst="rect">
            <a:avLst/>
          </a:prstGeom>
          <a:noFill/>
          <a:ln>
            <a:noFill/>
          </a:ln>
        </p:spPr>
      </p:pic>
      <p:pic>
        <p:nvPicPr>
          <p:cNvPr id="488" name="Google Shape;488;p77"/>
          <p:cNvPicPr preferRelativeResize="0"/>
          <p:nvPr/>
        </p:nvPicPr>
        <p:blipFill>
          <a:blip r:embed="rId5">
            <a:alphaModFix/>
          </a:blip>
          <a:stretch>
            <a:fillRect/>
          </a:stretch>
        </p:blipFill>
        <p:spPr>
          <a:xfrm>
            <a:off x="5092001" y="3150625"/>
            <a:ext cx="2542475" cy="191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78"/>
          <p:cNvGrpSpPr/>
          <p:nvPr/>
        </p:nvGrpSpPr>
        <p:grpSpPr>
          <a:xfrm>
            <a:off x="393444" y="1143006"/>
            <a:ext cx="4102219" cy="3515791"/>
            <a:chOff x="2632956" y="1182250"/>
            <a:chExt cx="3692366" cy="3403476"/>
          </a:xfrm>
        </p:grpSpPr>
        <p:pic>
          <p:nvPicPr>
            <p:cNvPr descr="Screen Shot 2015-11-02 at 2.14.48 pm.png" id="495" name="Google Shape;495;p78"/>
            <p:cNvPicPr preferRelativeResize="0"/>
            <p:nvPr/>
          </p:nvPicPr>
          <p:blipFill rotWithShape="1">
            <a:blip r:embed="rId3">
              <a:alphaModFix/>
            </a:blip>
            <a:srcRect b="0" l="0" r="0" t="0"/>
            <a:stretch/>
          </p:blipFill>
          <p:spPr>
            <a:xfrm>
              <a:off x="2633135" y="1182250"/>
              <a:ext cx="3692187" cy="3403476"/>
            </a:xfrm>
            <a:prstGeom prst="rect">
              <a:avLst/>
            </a:prstGeom>
            <a:noFill/>
            <a:ln>
              <a:noFill/>
            </a:ln>
          </p:spPr>
        </p:pic>
        <p:grpSp>
          <p:nvGrpSpPr>
            <p:cNvPr id="496" name="Google Shape;496;p78"/>
            <p:cNvGrpSpPr/>
            <p:nvPr/>
          </p:nvGrpSpPr>
          <p:grpSpPr>
            <a:xfrm>
              <a:off x="2632956" y="1182255"/>
              <a:ext cx="1100637" cy="1850093"/>
              <a:chOff x="5334000" y="197555"/>
              <a:chExt cx="2540126" cy="4501444"/>
            </a:xfrm>
          </p:grpSpPr>
          <p:pic>
            <p:nvPicPr>
              <p:cNvPr descr="flyingFoxLg.jpg" id="497" name="Google Shape;497;p78"/>
              <p:cNvPicPr preferRelativeResize="0"/>
              <p:nvPr/>
            </p:nvPicPr>
            <p:blipFill rotWithShape="1">
              <a:blip r:embed="rId4">
                <a:alphaModFix/>
              </a:blip>
              <a:srcRect b="0" l="0" r="0" t="0"/>
              <a:stretch/>
            </p:blipFill>
            <p:spPr>
              <a:xfrm>
                <a:off x="5334000" y="197555"/>
                <a:ext cx="2540000" cy="4501444"/>
              </a:xfrm>
              <a:prstGeom prst="rect">
                <a:avLst/>
              </a:prstGeom>
              <a:noFill/>
              <a:ln>
                <a:noFill/>
              </a:ln>
            </p:spPr>
          </p:pic>
          <p:sp>
            <p:nvSpPr>
              <p:cNvPr id="498" name="Google Shape;498;p78"/>
              <p:cNvSpPr txBox="1"/>
              <p:nvPr/>
            </p:nvSpPr>
            <p:spPr>
              <a:xfrm>
                <a:off x="5362226" y="197555"/>
                <a:ext cx="2511900" cy="39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FFFFFF"/>
                    </a:solidFill>
                    <a:latin typeface="Calibri"/>
                    <a:ea typeface="Calibri"/>
                    <a:cs typeface="Calibri"/>
                    <a:sym typeface="Calibri"/>
                  </a:rPr>
                  <a:t>Photo: ©Shane Ruming</a:t>
                </a:r>
                <a:endParaRPr b="1" i="0" sz="500" u="none" cap="none" strike="noStrike">
                  <a:solidFill>
                    <a:srgbClr val="FFFFFF"/>
                  </a:solidFill>
                  <a:latin typeface="Calibri"/>
                  <a:ea typeface="Calibri"/>
                  <a:cs typeface="Calibri"/>
                  <a:sym typeface="Calibri"/>
                </a:endParaRPr>
              </a:p>
            </p:txBody>
          </p:sp>
        </p:grpSp>
      </p:grpSp>
      <p:grpSp>
        <p:nvGrpSpPr>
          <p:cNvPr id="499" name="Google Shape;499;p78"/>
          <p:cNvGrpSpPr/>
          <p:nvPr/>
        </p:nvGrpSpPr>
        <p:grpSpPr>
          <a:xfrm>
            <a:off x="5476238" y="742379"/>
            <a:ext cx="2996945" cy="2934297"/>
            <a:chOff x="5443717" y="673925"/>
            <a:chExt cx="2476200" cy="2476200"/>
          </a:xfrm>
        </p:grpSpPr>
        <p:sp>
          <p:nvSpPr>
            <p:cNvPr id="500" name="Google Shape;500;p78"/>
            <p:cNvSpPr/>
            <p:nvPr/>
          </p:nvSpPr>
          <p:spPr>
            <a:xfrm rot="1895362">
              <a:off x="5781807" y="1012015"/>
              <a:ext cx="1800019" cy="1800019"/>
            </a:xfrm>
            <a:prstGeom prst="ellipse">
              <a:avLst/>
            </a:prstGeom>
            <a:solidFill>
              <a:srgbClr val="3CAA35">
                <a:alpha val="24710"/>
              </a:srgbClr>
            </a:solidFill>
            <a:ln cap="flat" cmpd="sng" w="9525">
              <a:solidFill>
                <a:srgbClr val="3CAA35"/>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501" name="Google Shape;501;p78"/>
            <p:cNvSpPr txBox="1"/>
            <p:nvPr/>
          </p:nvSpPr>
          <p:spPr>
            <a:xfrm>
              <a:off x="6177694" y="1079693"/>
              <a:ext cx="1003200" cy="5454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a:ea typeface="Cabin"/>
                  <a:cs typeface="Cabin"/>
                  <a:sym typeface="Cabin"/>
                </a:rPr>
                <a:t>Abiotic factors</a:t>
              </a:r>
              <a:endParaRPr b="0" i="0" sz="1400" u="none" cap="none" strike="noStrike">
                <a:solidFill>
                  <a:srgbClr val="000000"/>
                </a:solidFill>
                <a:latin typeface="Arial"/>
                <a:ea typeface="Arial"/>
                <a:cs typeface="Arial"/>
                <a:sym typeface="Arial"/>
              </a:endParaRPr>
            </a:p>
          </p:txBody>
        </p:sp>
        <p:pic>
          <p:nvPicPr>
            <p:cNvPr id="502" name="Google Shape;502;p78"/>
            <p:cNvPicPr preferRelativeResize="0"/>
            <p:nvPr/>
          </p:nvPicPr>
          <p:blipFill rotWithShape="1">
            <a:blip r:embed="rId5">
              <a:alphaModFix/>
            </a:blip>
            <a:srcRect b="0" l="0" r="0" t="0"/>
            <a:stretch/>
          </p:blipFill>
          <p:spPr>
            <a:xfrm>
              <a:off x="6264451" y="1604678"/>
              <a:ext cx="367235" cy="367235"/>
            </a:xfrm>
            <a:prstGeom prst="rect">
              <a:avLst/>
            </a:prstGeom>
            <a:noFill/>
            <a:ln>
              <a:noFill/>
            </a:ln>
          </p:spPr>
        </p:pic>
        <p:pic>
          <p:nvPicPr>
            <p:cNvPr id="503" name="Google Shape;503;p78"/>
            <p:cNvPicPr preferRelativeResize="0"/>
            <p:nvPr/>
          </p:nvPicPr>
          <p:blipFill rotWithShape="1">
            <a:blip r:embed="rId6">
              <a:alphaModFix/>
            </a:blip>
            <a:srcRect b="0" l="0" r="0" t="0"/>
            <a:stretch/>
          </p:blipFill>
          <p:spPr>
            <a:xfrm flipH="1">
              <a:off x="6648564" y="1604678"/>
              <a:ext cx="387877" cy="387877"/>
            </a:xfrm>
            <a:prstGeom prst="rect">
              <a:avLst/>
            </a:prstGeom>
            <a:noFill/>
            <a:ln>
              <a:noFill/>
            </a:ln>
          </p:spPr>
        </p:pic>
      </p:grpSp>
      <p:grpSp>
        <p:nvGrpSpPr>
          <p:cNvPr id="504" name="Google Shape;504;p78"/>
          <p:cNvGrpSpPr/>
          <p:nvPr/>
        </p:nvGrpSpPr>
        <p:grpSpPr>
          <a:xfrm>
            <a:off x="6306440" y="2062879"/>
            <a:ext cx="2973150" cy="2958075"/>
            <a:chOff x="8408589" y="2750506"/>
            <a:chExt cx="3964200" cy="3944100"/>
          </a:xfrm>
        </p:grpSpPr>
        <p:sp>
          <p:nvSpPr>
            <p:cNvPr id="505" name="Google Shape;505;p78"/>
            <p:cNvSpPr/>
            <p:nvPr/>
          </p:nvSpPr>
          <p:spPr>
            <a:xfrm rot="1895334">
              <a:off x="8938283" y="3300584"/>
              <a:ext cx="2904810" cy="2843943"/>
            </a:xfrm>
            <a:prstGeom prst="ellipse">
              <a:avLst/>
            </a:prstGeom>
            <a:solidFill>
              <a:srgbClr val="01A0E4">
                <a:alpha val="24710"/>
              </a:srgbClr>
            </a:solidFill>
            <a:ln cap="flat" cmpd="sng" w="9525">
              <a:solidFill>
                <a:srgbClr val="01A0E4"/>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506" name="Google Shape;506;p78"/>
            <p:cNvPicPr preferRelativeResize="0"/>
            <p:nvPr/>
          </p:nvPicPr>
          <p:blipFill rotWithShape="1">
            <a:blip r:embed="rId7">
              <a:alphaModFix/>
            </a:blip>
            <a:srcRect b="0" l="0" r="0" t="0"/>
            <a:stretch/>
          </p:blipFill>
          <p:spPr>
            <a:xfrm>
              <a:off x="10063416" y="4761188"/>
              <a:ext cx="682492" cy="520189"/>
            </a:xfrm>
            <a:prstGeom prst="rect">
              <a:avLst/>
            </a:prstGeom>
            <a:noFill/>
            <a:ln>
              <a:noFill/>
            </a:ln>
          </p:spPr>
        </p:pic>
        <p:pic>
          <p:nvPicPr>
            <p:cNvPr id="507" name="Google Shape;507;p78"/>
            <p:cNvPicPr preferRelativeResize="0"/>
            <p:nvPr/>
          </p:nvPicPr>
          <p:blipFill rotWithShape="1">
            <a:blip r:embed="rId8">
              <a:alphaModFix/>
            </a:blip>
            <a:srcRect b="0" l="0" r="0" t="0"/>
            <a:stretch/>
          </p:blipFill>
          <p:spPr>
            <a:xfrm>
              <a:off x="10872287" y="4746708"/>
              <a:ext cx="549866" cy="532764"/>
            </a:xfrm>
            <a:prstGeom prst="rect">
              <a:avLst/>
            </a:prstGeom>
            <a:noFill/>
            <a:ln>
              <a:noFill/>
            </a:ln>
          </p:spPr>
        </p:pic>
        <p:sp>
          <p:nvSpPr>
            <p:cNvPr id="508" name="Google Shape;508;p78"/>
            <p:cNvSpPr txBox="1"/>
            <p:nvPr/>
          </p:nvSpPr>
          <p:spPr>
            <a:xfrm>
              <a:off x="10063416" y="3915733"/>
              <a:ext cx="1677000" cy="8616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a:ea typeface="Cabin"/>
                  <a:cs typeface="Cabin"/>
                  <a:sym typeface="Cabin"/>
                </a:rPr>
                <a:t>Dispersal limitations</a:t>
              </a:r>
              <a:endParaRPr b="0" i="0" sz="1400" u="none" cap="none" strike="noStrike">
                <a:solidFill>
                  <a:srgbClr val="000000"/>
                </a:solidFill>
                <a:latin typeface="Arial"/>
                <a:ea typeface="Arial"/>
                <a:cs typeface="Arial"/>
                <a:sym typeface="Arial"/>
              </a:endParaRPr>
            </a:p>
          </p:txBody>
        </p:sp>
      </p:grpSp>
      <p:grpSp>
        <p:nvGrpSpPr>
          <p:cNvPr id="509" name="Google Shape;509;p78"/>
          <p:cNvGrpSpPr/>
          <p:nvPr/>
        </p:nvGrpSpPr>
        <p:grpSpPr>
          <a:xfrm>
            <a:off x="4776420" y="2034565"/>
            <a:ext cx="2973150" cy="2958075"/>
            <a:chOff x="6368561" y="2712753"/>
            <a:chExt cx="3964200" cy="3944100"/>
          </a:xfrm>
        </p:grpSpPr>
        <p:sp>
          <p:nvSpPr>
            <p:cNvPr id="510" name="Google Shape;510;p78"/>
            <p:cNvSpPr/>
            <p:nvPr/>
          </p:nvSpPr>
          <p:spPr>
            <a:xfrm rot="1895334">
              <a:off x="6898255" y="3262831"/>
              <a:ext cx="2904810" cy="2843943"/>
            </a:xfrm>
            <a:prstGeom prst="ellipse">
              <a:avLst/>
            </a:prstGeom>
            <a:solidFill>
              <a:srgbClr val="FAB333">
                <a:alpha val="24710"/>
              </a:srgbClr>
            </a:solidFill>
            <a:ln cap="flat" cmpd="sng" w="9525">
              <a:solidFill>
                <a:srgbClr val="FAB333"/>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511" name="Google Shape;511;p78"/>
            <p:cNvPicPr preferRelativeResize="0"/>
            <p:nvPr/>
          </p:nvPicPr>
          <p:blipFill rotWithShape="1">
            <a:blip r:embed="rId9">
              <a:alphaModFix/>
            </a:blip>
            <a:srcRect b="0" l="0" r="0" t="0"/>
            <a:stretch/>
          </p:blipFill>
          <p:spPr>
            <a:xfrm>
              <a:off x="7317748" y="4763641"/>
              <a:ext cx="569050" cy="517736"/>
            </a:xfrm>
            <a:prstGeom prst="rect">
              <a:avLst/>
            </a:prstGeom>
            <a:noFill/>
            <a:ln>
              <a:noFill/>
            </a:ln>
          </p:spPr>
        </p:pic>
        <p:pic>
          <p:nvPicPr>
            <p:cNvPr id="512" name="Google Shape;512;p78"/>
            <p:cNvPicPr preferRelativeResize="0"/>
            <p:nvPr/>
          </p:nvPicPr>
          <p:blipFill rotWithShape="1">
            <a:blip r:embed="rId10">
              <a:alphaModFix/>
            </a:blip>
            <a:srcRect b="0" l="0" r="0" t="0"/>
            <a:stretch/>
          </p:blipFill>
          <p:spPr>
            <a:xfrm>
              <a:off x="7928309" y="4763641"/>
              <a:ext cx="697905" cy="563728"/>
            </a:xfrm>
            <a:prstGeom prst="rect">
              <a:avLst/>
            </a:prstGeom>
            <a:noFill/>
            <a:ln>
              <a:noFill/>
            </a:ln>
          </p:spPr>
        </p:pic>
        <p:sp>
          <p:nvSpPr>
            <p:cNvPr id="513" name="Google Shape;513;p78"/>
            <p:cNvSpPr txBox="1"/>
            <p:nvPr/>
          </p:nvSpPr>
          <p:spPr>
            <a:xfrm>
              <a:off x="7089768" y="3915732"/>
              <a:ext cx="1875900" cy="12312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a:ea typeface="Cabin"/>
                  <a:cs typeface="Cabin"/>
                  <a:sym typeface="Cabin"/>
                </a:rPr>
                <a:t>Biotic interactions</a:t>
              </a:r>
              <a:endParaRPr b="0" i="0" sz="1400" u="none" cap="none" strike="noStrike">
                <a:solidFill>
                  <a:srgbClr val="000000"/>
                </a:solidFill>
                <a:latin typeface="Arial"/>
                <a:ea typeface="Arial"/>
                <a:cs typeface="Arial"/>
                <a:sym typeface="Arial"/>
              </a:endParaRPr>
            </a:p>
          </p:txBody>
        </p:sp>
      </p:grpSp>
      <p:grpSp>
        <p:nvGrpSpPr>
          <p:cNvPr id="514" name="Google Shape;514;p78"/>
          <p:cNvGrpSpPr/>
          <p:nvPr/>
        </p:nvGrpSpPr>
        <p:grpSpPr>
          <a:xfrm>
            <a:off x="-1" y="-6"/>
            <a:ext cx="9144002" cy="597900"/>
            <a:chOff x="-1" y="119"/>
            <a:chExt cx="9144002" cy="597900"/>
          </a:xfrm>
        </p:grpSpPr>
        <p:sp>
          <p:nvSpPr>
            <p:cNvPr id="515" name="Google Shape;515;p78"/>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1" lang="en" sz="2400" u="none" cap="none" strike="noStrike">
                  <a:solidFill>
                    <a:schemeClr val="lt1"/>
                  </a:solidFill>
                  <a:latin typeface="Cabin"/>
                  <a:ea typeface="Cabin"/>
                  <a:cs typeface="Cabin"/>
                  <a:sym typeface="Cabin"/>
                </a:rPr>
                <a:t>Why do species occur in some places, but not in others?</a:t>
              </a:r>
              <a:endParaRPr b="0" i="0" sz="1400" u="none" cap="none" strike="noStrike">
                <a:solidFill>
                  <a:srgbClr val="000000"/>
                </a:solidFill>
                <a:latin typeface="Arial"/>
                <a:ea typeface="Arial"/>
                <a:cs typeface="Arial"/>
                <a:sym typeface="Arial"/>
              </a:endParaRPr>
            </a:p>
          </p:txBody>
        </p:sp>
        <p:cxnSp>
          <p:nvCxnSpPr>
            <p:cNvPr id="516" name="Google Shape;516;p78"/>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9"/>
          <p:cNvSpPr/>
          <p:nvPr/>
        </p:nvSpPr>
        <p:spPr>
          <a:xfrm>
            <a:off x="-10159" y="593683"/>
            <a:ext cx="2074200" cy="4569600"/>
          </a:xfrm>
          <a:prstGeom prst="rect">
            <a:avLst/>
          </a:prstGeom>
          <a:solidFill>
            <a:srgbClr val="1DA68A">
              <a:alpha val="5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nvGrpSpPr>
          <p:cNvPr id="523" name="Google Shape;523;p79"/>
          <p:cNvGrpSpPr/>
          <p:nvPr/>
        </p:nvGrpSpPr>
        <p:grpSpPr>
          <a:xfrm>
            <a:off x="-1" y="119"/>
            <a:ext cx="9144002" cy="597900"/>
            <a:chOff x="-1" y="119"/>
            <a:chExt cx="9144002" cy="597900"/>
          </a:xfrm>
        </p:grpSpPr>
        <p:sp>
          <p:nvSpPr>
            <p:cNvPr id="524" name="Google Shape;524;p79"/>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Species Distribution Modelling</a:t>
              </a:r>
              <a:endParaRPr b="0" i="0" sz="1400" u="none" cap="none" strike="noStrike">
                <a:solidFill>
                  <a:srgbClr val="000000"/>
                </a:solidFill>
                <a:latin typeface="Arial"/>
                <a:ea typeface="Arial"/>
                <a:cs typeface="Arial"/>
                <a:sym typeface="Arial"/>
              </a:endParaRPr>
            </a:p>
          </p:txBody>
        </p:sp>
        <p:cxnSp>
          <p:nvCxnSpPr>
            <p:cNvPr id="525" name="Google Shape;525;p79"/>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26" name="Google Shape;526;p79"/>
          <p:cNvSpPr txBox="1"/>
          <p:nvPr/>
        </p:nvSpPr>
        <p:spPr>
          <a:xfrm>
            <a:off x="2571800" y="583974"/>
            <a:ext cx="4000500" cy="4002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aka Environmental Niche Modelling</a:t>
            </a:r>
            <a:endParaRPr b="0" i="0" sz="1400" u="none" cap="none" strike="noStrike">
              <a:solidFill>
                <a:srgbClr val="000000"/>
              </a:solidFill>
              <a:latin typeface="Arial"/>
              <a:ea typeface="Arial"/>
              <a:cs typeface="Arial"/>
              <a:sym typeface="Arial"/>
            </a:endParaRPr>
          </a:p>
        </p:txBody>
      </p:sp>
      <p:sp>
        <p:nvSpPr>
          <p:cNvPr id="527" name="Google Shape;527;p79"/>
          <p:cNvSpPr txBox="1"/>
          <p:nvPr/>
        </p:nvSpPr>
        <p:spPr>
          <a:xfrm>
            <a:off x="60938" y="3073131"/>
            <a:ext cx="19320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828282"/>
                </a:solidFill>
                <a:latin typeface="Cabin"/>
                <a:ea typeface="Cabin"/>
                <a:cs typeface="Cabin"/>
                <a:sym typeface="Cabin"/>
              </a:rPr>
              <a:t>Realized niche</a:t>
            </a:r>
            <a:endParaRPr b="0" i="0" sz="2400" u="none" cap="none" strike="noStrike">
              <a:solidFill>
                <a:srgbClr val="828282"/>
              </a:solidFill>
              <a:latin typeface="Cabin"/>
              <a:ea typeface="Cabin"/>
              <a:cs typeface="Cabin"/>
              <a:sym typeface="Cabin"/>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828282"/>
                </a:solidFill>
                <a:latin typeface="Cabin"/>
                <a:ea typeface="Cabin"/>
                <a:cs typeface="Cabin"/>
                <a:sym typeface="Cabin"/>
              </a:rPr>
              <a:t>or </a:t>
            </a:r>
            <a:endParaRPr b="0" i="0" sz="2400" u="none" cap="none" strike="noStrike">
              <a:solidFill>
                <a:srgbClr val="828282"/>
              </a:solidFill>
              <a:latin typeface="Cabin"/>
              <a:ea typeface="Cabin"/>
              <a:cs typeface="Cabin"/>
              <a:sym typeface="Cabin"/>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828282"/>
                </a:solidFill>
                <a:latin typeface="Cabin"/>
                <a:ea typeface="Cabin"/>
                <a:cs typeface="Cabin"/>
                <a:sym typeface="Cabin"/>
              </a:rPr>
              <a:t>actual distribution</a:t>
            </a:r>
            <a:endParaRPr b="0" i="0" sz="2400" u="none" cap="none" strike="noStrike">
              <a:solidFill>
                <a:srgbClr val="828282"/>
              </a:solidFill>
              <a:latin typeface="Cabin"/>
              <a:ea typeface="Cabin"/>
              <a:cs typeface="Cabin"/>
              <a:sym typeface="Cabin"/>
            </a:endParaRPr>
          </a:p>
        </p:txBody>
      </p:sp>
      <p:sp>
        <p:nvSpPr>
          <p:cNvPr id="528" name="Google Shape;528;p79"/>
          <p:cNvSpPr txBox="1"/>
          <p:nvPr/>
        </p:nvSpPr>
        <p:spPr>
          <a:xfrm>
            <a:off x="60938" y="781572"/>
            <a:ext cx="19320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828282"/>
                </a:solidFill>
                <a:latin typeface="Cabin"/>
                <a:ea typeface="Cabin"/>
                <a:cs typeface="Cabin"/>
                <a:sym typeface="Cabin"/>
              </a:rPr>
              <a:t>Fundamental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828282"/>
                </a:solidFill>
                <a:latin typeface="Cabin"/>
                <a:ea typeface="Cabin"/>
                <a:cs typeface="Cabin"/>
                <a:sym typeface="Cabin"/>
              </a:rPr>
              <a:t>Niche</a:t>
            </a:r>
            <a:endParaRPr b="0" i="0" sz="2400" u="none" cap="none" strike="noStrike">
              <a:solidFill>
                <a:srgbClr val="828282"/>
              </a:solidFill>
              <a:latin typeface="Cabin"/>
              <a:ea typeface="Cabin"/>
              <a:cs typeface="Cabin"/>
              <a:sym typeface="Cabin"/>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828282"/>
                </a:solidFill>
                <a:latin typeface="Cabin"/>
                <a:ea typeface="Cabin"/>
                <a:cs typeface="Cabin"/>
                <a:sym typeface="Cabin"/>
              </a:rPr>
              <a:t>or</a:t>
            </a:r>
            <a:endParaRPr b="0" i="0" sz="2400" u="none" cap="none" strike="noStrike">
              <a:solidFill>
                <a:srgbClr val="828282"/>
              </a:solidFill>
              <a:latin typeface="Cabin"/>
              <a:ea typeface="Cabin"/>
              <a:cs typeface="Cabin"/>
              <a:sym typeface="Cabin"/>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828282"/>
                </a:solidFill>
                <a:latin typeface="Cabin"/>
                <a:ea typeface="Cabin"/>
                <a:cs typeface="Cabin"/>
                <a:sym typeface="Cabin"/>
              </a:rPr>
              <a:t>potential distribution</a:t>
            </a:r>
            <a:endParaRPr b="0" i="0" sz="2400" u="none" cap="none" strike="noStrike">
              <a:solidFill>
                <a:srgbClr val="828282"/>
              </a:solidFill>
              <a:latin typeface="Cabin"/>
              <a:ea typeface="Cabin"/>
              <a:cs typeface="Cabin"/>
              <a:sym typeface="Cabin"/>
            </a:endParaRPr>
          </a:p>
        </p:txBody>
      </p:sp>
      <p:pic>
        <p:nvPicPr>
          <p:cNvPr descr="fundamental niche.png" id="529" name="Google Shape;529;p79"/>
          <p:cNvPicPr preferRelativeResize="0"/>
          <p:nvPr/>
        </p:nvPicPr>
        <p:blipFill rotWithShape="1">
          <a:blip r:embed="rId3">
            <a:alphaModFix/>
          </a:blip>
          <a:srcRect b="0" l="0" r="0" t="0"/>
          <a:stretch/>
        </p:blipFill>
        <p:spPr>
          <a:xfrm>
            <a:off x="2377442" y="1220827"/>
            <a:ext cx="2118362" cy="1689360"/>
          </a:xfrm>
          <a:prstGeom prst="rect">
            <a:avLst/>
          </a:prstGeom>
          <a:noFill/>
          <a:ln>
            <a:noFill/>
          </a:ln>
        </p:spPr>
      </p:pic>
      <p:pic>
        <p:nvPicPr>
          <p:cNvPr descr="realised niche.png" id="530" name="Google Shape;530;p79"/>
          <p:cNvPicPr preferRelativeResize="0"/>
          <p:nvPr/>
        </p:nvPicPr>
        <p:blipFill rotWithShape="1">
          <a:blip r:embed="rId4">
            <a:alphaModFix/>
          </a:blip>
          <a:srcRect b="0" l="0" r="0" t="0"/>
          <a:stretch/>
        </p:blipFill>
        <p:spPr>
          <a:xfrm>
            <a:off x="2377442" y="3298970"/>
            <a:ext cx="2152230" cy="1716368"/>
          </a:xfrm>
          <a:prstGeom prst="rect">
            <a:avLst/>
          </a:prstGeom>
          <a:noFill/>
          <a:ln>
            <a:noFill/>
          </a:ln>
        </p:spPr>
      </p:pic>
      <p:grpSp>
        <p:nvGrpSpPr>
          <p:cNvPr id="531" name="Google Shape;531;p79"/>
          <p:cNvGrpSpPr/>
          <p:nvPr/>
        </p:nvGrpSpPr>
        <p:grpSpPr>
          <a:xfrm>
            <a:off x="4792137" y="1127557"/>
            <a:ext cx="2397264" cy="1610669"/>
            <a:chOff x="4792133" y="1019071"/>
            <a:chExt cx="2397264" cy="1610669"/>
          </a:xfrm>
        </p:grpSpPr>
        <p:pic>
          <p:nvPicPr>
            <p:cNvPr descr="Unknown-15.png" id="532" name="Google Shape;532;p79"/>
            <p:cNvPicPr preferRelativeResize="0"/>
            <p:nvPr/>
          </p:nvPicPr>
          <p:blipFill rotWithShape="1">
            <a:blip r:embed="rId5">
              <a:alphaModFix/>
            </a:blip>
            <a:srcRect b="0" l="0" r="0" t="0"/>
            <a:stretch/>
          </p:blipFill>
          <p:spPr>
            <a:xfrm>
              <a:off x="5658949" y="1238422"/>
              <a:ext cx="1530448" cy="1391318"/>
            </a:xfrm>
            <a:prstGeom prst="rect">
              <a:avLst/>
            </a:prstGeom>
            <a:noFill/>
            <a:ln>
              <a:noFill/>
            </a:ln>
          </p:spPr>
        </p:pic>
        <p:sp>
          <p:nvSpPr>
            <p:cNvPr id="533" name="Google Shape;533;p79"/>
            <p:cNvSpPr txBox="1"/>
            <p:nvPr/>
          </p:nvSpPr>
          <p:spPr>
            <a:xfrm>
              <a:off x="5658948" y="1019071"/>
              <a:ext cx="1530300" cy="276900"/>
            </a:xfrm>
            <a:prstGeom prst="rect">
              <a:avLst/>
            </a:prstGeom>
            <a:solidFill>
              <a:srgbClr val="82828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bin"/>
                  <a:ea typeface="Cabin"/>
                  <a:cs typeface="Cabin"/>
                  <a:sym typeface="Cabin"/>
                </a:rPr>
                <a:t>Potential distribution</a:t>
              </a:r>
              <a:endParaRPr b="0" i="0" sz="1400" u="none" cap="none" strike="noStrike">
                <a:solidFill>
                  <a:srgbClr val="000000"/>
                </a:solidFill>
                <a:latin typeface="Arial"/>
                <a:ea typeface="Arial"/>
                <a:cs typeface="Arial"/>
                <a:sym typeface="Arial"/>
              </a:endParaRPr>
            </a:p>
          </p:txBody>
        </p:sp>
        <p:sp>
          <p:nvSpPr>
            <p:cNvPr id="534" name="Google Shape;534;p79"/>
            <p:cNvSpPr/>
            <p:nvPr/>
          </p:nvSpPr>
          <p:spPr>
            <a:xfrm>
              <a:off x="4792133" y="1630758"/>
              <a:ext cx="516600" cy="502800"/>
            </a:xfrm>
            <a:prstGeom prst="mathEqual">
              <a:avLst>
                <a:gd fmla="val 17886" name="adj1"/>
                <a:gd fmla="val 11760" name="adj2"/>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grpSp>
        <p:nvGrpSpPr>
          <p:cNvPr id="535" name="Google Shape;535;p79"/>
          <p:cNvGrpSpPr/>
          <p:nvPr/>
        </p:nvGrpSpPr>
        <p:grpSpPr>
          <a:xfrm>
            <a:off x="4792137" y="3181874"/>
            <a:ext cx="2397416" cy="1595250"/>
            <a:chOff x="4792133" y="3081240"/>
            <a:chExt cx="2397416" cy="1595250"/>
          </a:xfrm>
        </p:grpSpPr>
        <p:pic>
          <p:nvPicPr>
            <p:cNvPr descr="Screen Shot 2015-11-02 at 2.14.48 pm.png" id="536" name="Google Shape;536;p79"/>
            <p:cNvPicPr preferRelativeResize="0"/>
            <p:nvPr/>
          </p:nvPicPr>
          <p:blipFill rotWithShape="1">
            <a:blip r:embed="rId6">
              <a:alphaModFix/>
            </a:blip>
            <a:srcRect b="0" l="0" r="0" t="0"/>
            <a:stretch/>
          </p:blipFill>
          <p:spPr>
            <a:xfrm>
              <a:off x="5658950" y="3321284"/>
              <a:ext cx="1530449" cy="1355206"/>
            </a:xfrm>
            <a:prstGeom prst="rect">
              <a:avLst/>
            </a:prstGeom>
            <a:noFill/>
            <a:ln>
              <a:noFill/>
            </a:ln>
          </p:spPr>
        </p:pic>
        <p:sp>
          <p:nvSpPr>
            <p:cNvPr id="537" name="Google Shape;537;p79"/>
            <p:cNvSpPr txBox="1"/>
            <p:nvPr/>
          </p:nvSpPr>
          <p:spPr>
            <a:xfrm>
              <a:off x="5658949" y="3081240"/>
              <a:ext cx="1530600" cy="276900"/>
            </a:xfrm>
            <a:prstGeom prst="rect">
              <a:avLst/>
            </a:prstGeom>
            <a:solidFill>
              <a:srgbClr val="82828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bin"/>
                  <a:ea typeface="Cabin"/>
                  <a:cs typeface="Cabin"/>
                  <a:sym typeface="Cabin"/>
                </a:rPr>
                <a:t>Actual distribution</a:t>
              </a:r>
              <a:endParaRPr b="0" i="0" sz="1400" u="none" cap="none" strike="noStrike">
                <a:solidFill>
                  <a:srgbClr val="000000"/>
                </a:solidFill>
                <a:latin typeface="Arial"/>
                <a:ea typeface="Arial"/>
                <a:cs typeface="Arial"/>
                <a:sym typeface="Arial"/>
              </a:endParaRPr>
            </a:p>
          </p:txBody>
        </p:sp>
        <p:sp>
          <p:nvSpPr>
            <p:cNvPr id="538" name="Google Shape;538;p79"/>
            <p:cNvSpPr/>
            <p:nvPr/>
          </p:nvSpPr>
          <p:spPr>
            <a:xfrm>
              <a:off x="4792133" y="3662758"/>
              <a:ext cx="516600" cy="502800"/>
            </a:xfrm>
            <a:prstGeom prst="mathEqual">
              <a:avLst>
                <a:gd fmla="val 17886" name="adj1"/>
                <a:gd fmla="val 11760" name="adj2"/>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grpSp>
        <p:nvGrpSpPr>
          <p:cNvPr id="544" name="Google Shape;544;p80"/>
          <p:cNvGrpSpPr/>
          <p:nvPr/>
        </p:nvGrpSpPr>
        <p:grpSpPr>
          <a:xfrm>
            <a:off x="-1" y="119"/>
            <a:ext cx="9144002" cy="597900"/>
            <a:chOff x="-1" y="119"/>
            <a:chExt cx="9144002" cy="597900"/>
          </a:xfrm>
        </p:grpSpPr>
        <p:sp>
          <p:nvSpPr>
            <p:cNvPr id="545" name="Google Shape;545;p80"/>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Overview of the process</a:t>
              </a:r>
              <a:endParaRPr b="0" i="0" sz="1400" u="none" cap="none" strike="noStrike">
                <a:solidFill>
                  <a:srgbClr val="000000"/>
                </a:solidFill>
                <a:latin typeface="Arial"/>
                <a:ea typeface="Arial"/>
                <a:cs typeface="Arial"/>
                <a:sym typeface="Arial"/>
              </a:endParaRPr>
            </a:p>
          </p:txBody>
        </p:sp>
        <p:cxnSp>
          <p:nvCxnSpPr>
            <p:cNvPr id="546" name="Google Shape;546;p80"/>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47" name="Google Shape;547;p80"/>
          <p:cNvSpPr txBox="1"/>
          <p:nvPr/>
        </p:nvSpPr>
        <p:spPr>
          <a:xfrm>
            <a:off x="1402357" y="4580897"/>
            <a:ext cx="70074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Zurell, et. al.(2020), A standard protocol for reporting species distribution models. Ecography, 43: 1261-1277. </a:t>
            </a:r>
            <a:r>
              <a:rPr b="0" i="0" lang="en" sz="1400" u="sng" cap="none" strike="noStrike">
                <a:solidFill>
                  <a:srgbClr val="000000"/>
                </a:solidFill>
                <a:latin typeface="Arial"/>
                <a:ea typeface="Arial"/>
                <a:cs typeface="Arial"/>
                <a:sym typeface="Arial"/>
                <a:hlinkClick r:id="rId3">
                  <a:extLst>
                    <a:ext uri="{A12FA001-AC4F-418D-AE19-62706E023703}">
                      <ahyp:hlinkClr val="tx"/>
                    </a:ext>
                  </a:extLst>
                </a:hlinkClick>
              </a:rPr>
              <a:t>https://doi.org/10.1111/ecog.04960</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548" name="Google Shape;548;p80"/>
          <p:cNvPicPr preferRelativeResize="0"/>
          <p:nvPr/>
        </p:nvPicPr>
        <p:blipFill rotWithShape="1">
          <a:blip r:embed="rId4">
            <a:alphaModFix/>
          </a:blip>
          <a:srcRect b="0" l="0" r="0" t="0"/>
          <a:stretch/>
        </p:blipFill>
        <p:spPr>
          <a:xfrm>
            <a:off x="1497452" y="741393"/>
            <a:ext cx="6149095" cy="38108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grpSp>
        <p:nvGrpSpPr>
          <p:cNvPr id="554" name="Google Shape;554;p81"/>
          <p:cNvGrpSpPr/>
          <p:nvPr/>
        </p:nvGrpSpPr>
        <p:grpSpPr>
          <a:xfrm>
            <a:off x="-1" y="119"/>
            <a:ext cx="9144002" cy="597900"/>
            <a:chOff x="-1" y="119"/>
            <a:chExt cx="9144002" cy="597900"/>
          </a:xfrm>
        </p:grpSpPr>
        <p:sp>
          <p:nvSpPr>
            <p:cNvPr id="555" name="Google Shape;555;p81"/>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Before you get started, conceptualisation</a:t>
              </a:r>
              <a:endParaRPr b="0" i="0" sz="1400" u="none" cap="none" strike="noStrike">
                <a:solidFill>
                  <a:srgbClr val="000000"/>
                </a:solidFill>
                <a:latin typeface="Arial"/>
                <a:ea typeface="Arial"/>
                <a:cs typeface="Arial"/>
                <a:sym typeface="Arial"/>
              </a:endParaRPr>
            </a:p>
          </p:txBody>
        </p:sp>
        <p:cxnSp>
          <p:nvCxnSpPr>
            <p:cNvPr id="556" name="Google Shape;556;p81"/>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57" name="Google Shape;557;p81"/>
          <p:cNvSpPr txBox="1"/>
          <p:nvPr/>
        </p:nvSpPr>
        <p:spPr>
          <a:xfrm>
            <a:off x="190084" y="657260"/>
            <a:ext cx="5725800" cy="5202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AutoNum type="arabicPeriod"/>
            </a:pPr>
            <a:r>
              <a:rPr b="1" i="0" lang="en" sz="1600" u="none" cap="none" strike="noStrike">
                <a:solidFill>
                  <a:srgbClr val="000000"/>
                </a:solidFill>
                <a:latin typeface="Arial"/>
                <a:ea typeface="Arial"/>
                <a:cs typeface="Arial"/>
                <a:sym typeface="Arial"/>
              </a:rPr>
              <a:t>Define your question, form a </a:t>
            </a:r>
            <a:r>
              <a:rPr b="1" lang="en" sz="1600"/>
              <a:t>hypothesis</a:t>
            </a:r>
            <a:r>
              <a:rPr b="1" i="0" lang="en" sz="1600" u="none" cap="none" strike="noStrike">
                <a:solidFill>
                  <a:srgbClr val="000000"/>
                </a:solidFill>
                <a:latin typeface="Arial"/>
                <a:ea typeface="Arial"/>
                <a:cs typeface="Arial"/>
                <a:sym typeface="Arial"/>
              </a:rPr>
              <a:t> first</a:t>
            </a:r>
            <a:endParaRPr b="0" i="0" sz="1400" u="none" cap="none" strike="noStrike">
              <a:solidFill>
                <a:srgbClr val="000000"/>
              </a:solidFill>
              <a:latin typeface="Arial"/>
              <a:ea typeface="Arial"/>
              <a:cs typeface="Arial"/>
              <a:sym typeface="Arial"/>
            </a:endParaRPr>
          </a:p>
          <a:p>
            <a:pPr indent="-241300" lvl="0" marL="34290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2. Confirm why you are investigating?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Learning for learning’s sake (pure science)</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Engagement</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Serendipity</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Track change - inform on adaptive or state dependent management</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Conservation? - then confirm your model can change things</a:t>
            </a:r>
            <a:endParaRPr b="0" i="0" sz="16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3.   Identify purpose</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AraújoM. B. et al. 2019. Standards for distribution models in biodiversity assessments. – Sci. Adv.5</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Explanation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Mapping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Transfer (projection)</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558" name="Google Shape;558;p81"/>
          <p:cNvPicPr preferRelativeResize="0"/>
          <p:nvPr/>
        </p:nvPicPr>
        <p:blipFill rotWithShape="1">
          <a:blip r:embed="rId3">
            <a:alphaModFix/>
          </a:blip>
          <a:srcRect b="0" l="0" r="0" t="0"/>
          <a:stretch/>
        </p:blipFill>
        <p:spPr>
          <a:xfrm>
            <a:off x="6198594" y="808075"/>
            <a:ext cx="2755322" cy="41310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2"/>
          <p:cNvSpPr/>
          <p:nvPr/>
        </p:nvSpPr>
        <p:spPr>
          <a:xfrm>
            <a:off x="1196965" y="1256883"/>
            <a:ext cx="2522400" cy="852900"/>
          </a:xfrm>
          <a:prstGeom prst="round2SameRect">
            <a:avLst>
              <a:gd fmla="val 16667" name="adj1"/>
              <a:gd fmla="val 0" name="adj2"/>
            </a:avLst>
          </a:prstGeom>
          <a:solidFill>
            <a:srgbClr val="A5A5A5"/>
          </a:solidFill>
          <a:ln cap="flat" cmpd="sng" w="9525">
            <a:solidFill>
              <a:srgbClr val="7F7F7F"/>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Species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data</a:t>
            </a:r>
            <a:endParaRPr b="0" i="0" sz="1400" u="none" cap="none" strike="noStrike">
              <a:solidFill>
                <a:srgbClr val="000000"/>
              </a:solidFill>
              <a:latin typeface="Arial"/>
              <a:ea typeface="Arial"/>
              <a:cs typeface="Arial"/>
              <a:sym typeface="Arial"/>
            </a:endParaRPr>
          </a:p>
        </p:txBody>
      </p:sp>
      <p:sp>
        <p:nvSpPr>
          <p:cNvPr id="565" name="Google Shape;565;p82"/>
          <p:cNvSpPr/>
          <p:nvPr/>
        </p:nvSpPr>
        <p:spPr>
          <a:xfrm>
            <a:off x="5397616" y="1256883"/>
            <a:ext cx="2522400" cy="852900"/>
          </a:xfrm>
          <a:prstGeom prst="round2SameRect">
            <a:avLst>
              <a:gd fmla="val 16667" name="adj1"/>
              <a:gd fmla="val 0" name="adj2"/>
            </a:avLst>
          </a:prstGeom>
          <a:solidFill>
            <a:srgbClr val="A6A6A6"/>
          </a:solidFill>
          <a:ln cap="flat" cmpd="sng" w="9525">
            <a:solidFill>
              <a:srgbClr val="7F7F7F"/>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Environmental data</a:t>
            </a:r>
            <a:endParaRPr b="0" i="0" sz="1400" u="none" cap="none" strike="noStrike">
              <a:solidFill>
                <a:srgbClr val="000000"/>
              </a:solidFill>
              <a:latin typeface="Arial"/>
              <a:ea typeface="Arial"/>
              <a:cs typeface="Arial"/>
              <a:sym typeface="Arial"/>
            </a:endParaRPr>
          </a:p>
        </p:txBody>
      </p:sp>
      <p:sp>
        <p:nvSpPr>
          <p:cNvPr id="566" name="Google Shape;566;p82"/>
          <p:cNvSpPr/>
          <p:nvPr/>
        </p:nvSpPr>
        <p:spPr>
          <a:xfrm>
            <a:off x="3322463" y="3677016"/>
            <a:ext cx="2522400" cy="852900"/>
          </a:xfrm>
          <a:prstGeom prst="round2SameRect">
            <a:avLst>
              <a:gd fmla="val 16667" name="adj1"/>
              <a:gd fmla="val 0" name="adj2"/>
            </a:avLst>
          </a:prstGeom>
          <a:solidFill>
            <a:srgbClr val="A6A6A6"/>
          </a:solidFill>
          <a:ln cap="flat" cmpd="sng" w="9525">
            <a:solidFill>
              <a:srgbClr val="7F7F7F"/>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Algorithm</a:t>
            </a:r>
            <a:endParaRPr b="0" i="0" sz="1400" u="none" cap="none" strike="noStrike">
              <a:solidFill>
                <a:srgbClr val="000000"/>
              </a:solidFill>
              <a:latin typeface="Arial"/>
              <a:ea typeface="Arial"/>
              <a:cs typeface="Arial"/>
              <a:sym typeface="Arial"/>
            </a:endParaRPr>
          </a:p>
        </p:txBody>
      </p:sp>
      <p:cxnSp>
        <p:nvCxnSpPr>
          <p:cNvPr id="567" name="Google Shape;567;p82"/>
          <p:cNvCxnSpPr/>
          <p:nvPr/>
        </p:nvCxnSpPr>
        <p:spPr>
          <a:xfrm>
            <a:off x="2569886" y="2300942"/>
            <a:ext cx="1837800" cy="1225200"/>
          </a:xfrm>
          <a:prstGeom prst="straightConnector1">
            <a:avLst/>
          </a:prstGeom>
          <a:noFill/>
          <a:ln cap="flat" cmpd="sng" w="38100">
            <a:solidFill>
              <a:srgbClr val="7F7F7F"/>
            </a:solidFill>
            <a:prstDash val="solid"/>
            <a:round/>
            <a:headEnd len="sm" w="sm" type="none"/>
            <a:tailEnd len="med" w="med" type="stealth"/>
          </a:ln>
          <a:effectLst>
            <a:outerShdw blurRad="40000" rotWithShape="0" dir="5400000" dist="20000">
              <a:srgbClr val="000000">
                <a:alpha val="36860"/>
              </a:srgbClr>
            </a:outerShdw>
          </a:effectLst>
        </p:spPr>
      </p:cxnSp>
      <p:cxnSp>
        <p:nvCxnSpPr>
          <p:cNvPr id="568" name="Google Shape;568;p82"/>
          <p:cNvCxnSpPr/>
          <p:nvPr/>
        </p:nvCxnSpPr>
        <p:spPr>
          <a:xfrm flipH="1">
            <a:off x="4814016" y="2300942"/>
            <a:ext cx="1837800" cy="1225200"/>
          </a:xfrm>
          <a:prstGeom prst="straightConnector1">
            <a:avLst/>
          </a:prstGeom>
          <a:noFill/>
          <a:ln cap="flat" cmpd="sng" w="38100">
            <a:solidFill>
              <a:srgbClr val="7F7F7F"/>
            </a:solidFill>
            <a:prstDash val="solid"/>
            <a:round/>
            <a:headEnd len="sm" w="sm" type="none"/>
            <a:tailEnd len="med" w="med" type="stealth"/>
          </a:ln>
          <a:effectLst>
            <a:outerShdw blurRad="40000" rotWithShape="0" dir="5400000" dist="20000">
              <a:srgbClr val="000000">
                <a:alpha val="36860"/>
              </a:srgbClr>
            </a:outerShdw>
          </a:effectLst>
        </p:spPr>
      </p:cxnSp>
      <p:grpSp>
        <p:nvGrpSpPr>
          <p:cNvPr id="569" name="Google Shape;569;p82"/>
          <p:cNvGrpSpPr/>
          <p:nvPr/>
        </p:nvGrpSpPr>
        <p:grpSpPr>
          <a:xfrm>
            <a:off x="-1" y="119"/>
            <a:ext cx="9144002" cy="597900"/>
            <a:chOff x="-1" y="119"/>
            <a:chExt cx="9144002" cy="597900"/>
          </a:xfrm>
        </p:grpSpPr>
        <p:sp>
          <p:nvSpPr>
            <p:cNvPr id="570" name="Google Shape;570;p82"/>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Species Distribution Model</a:t>
              </a:r>
              <a:endParaRPr b="0" i="0" sz="1400" u="none" cap="none" strike="noStrike">
                <a:solidFill>
                  <a:srgbClr val="000000"/>
                </a:solidFill>
                <a:latin typeface="Arial"/>
                <a:ea typeface="Arial"/>
                <a:cs typeface="Arial"/>
                <a:sym typeface="Arial"/>
              </a:endParaRPr>
            </a:p>
          </p:txBody>
        </p:sp>
        <p:cxnSp>
          <p:nvCxnSpPr>
            <p:cNvPr id="571" name="Google Shape;571;p82"/>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pic>
        <p:nvPicPr>
          <p:cNvPr id="572" name="Google Shape;572;p82"/>
          <p:cNvPicPr preferRelativeResize="0"/>
          <p:nvPr/>
        </p:nvPicPr>
        <p:blipFill rotWithShape="1">
          <a:blip r:embed="rId3">
            <a:alphaModFix/>
          </a:blip>
          <a:srcRect b="0" l="0" r="0" t="0"/>
          <a:stretch/>
        </p:blipFill>
        <p:spPr>
          <a:xfrm>
            <a:off x="343014" y="3009911"/>
            <a:ext cx="2628405" cy="2077108"/>
          </a:xfrm>
          <a:prstGeom prst="rect">
            <a:avLst/>
          </a:prstGeom>
          <a:noFill/>
          <a:ln>
            <a:noFill/>
          </a:ln>
        </p:spPr>
      </p:pic>
      <p:pic>
        <p:nvPicPr>
          <p:cNvPr id="573" name="Google Shape;573;p82"/>
          <p:cNvPicPr preferRelativeResize="0"/>
          <p:nvPr/>
        </p:nvPicPr>
        <p:blipFill rotWithShape="1">
          <a:blip r:embed="rId4">
            <a:alphaModFix/>
          </a:blip>
          <a:srcRect b="0" l="0" r="0" t="0"/>
          <a:stretch/>
        </p:blipFill>
        <p:spPr>
          <a:xfrm>
            <a:off x="6278586" y="3033718"/>
            <a:ext cx="2465080" cy="2053302"/>
          </a:xfrm>
          <a:prstGeom prst="rect">
            <a:avLst/>
          </a:prstGeom>
          <a:noFill/>
          <a:ln>
            <a:noFill/>
          </a:ln>
        </p:spPr>
      </p:pic>
      <p:pic>
        <p:nvPicPr>
          <p:cNvPr id="574" name="Google Shape;574;p82"/>
          <p:cNvPicPr preferRelativeResize="0"/>
          <p:nvPr/>
        </p:nvPicPr>
        <p:blipFill rotWithShape="1">
          <a:blip r:embed="rId5">
            <a:alphaModFix/>
          </a:blip>
          <a:srcRect b="0" l="0" r="0" t="0"/>
          <a:stretch/>
        </p:blipFill>
        <p:spPr>
          <a:xfrm>
            <a:off x="8227861" y="2334790"/>
            <a:ext cx="803540" cy="1389211"/>
          </a:xfrm>
          <a:prstGeom prst="rect">
            <a:avLst/>
          </a:prstGeom>
          <a:noFill/>
          <a:ln>
            <a:noFill/>
          </a:ln>
        </p:spPr>
      </p:pic>
      <p:cxnSp>
        <p:nvCxnSpPr>
          <p:cNvPr id="575" name="Google Shape;575;p82"/>
          <p:cNvCxnSpPr/>
          <p:nvPr/>
        </p:nvCxnSpPr>
        <p:spPr>
          <a:xfrm>
            <a:off x="3124200" y="4876800"/>
            <a:ext cx="3048300" cy="0"/>
          </a:xfrm>
          <a:prstGeom prst="straightConnector1">
            <a:avLst/>
          </a:prstGeom>
          <a:noFill/>
          <a:ln cap="flat" cmpd="sng" w="38100">
            <a:solidFill>
              <a:srgbClr val="7F7F7F"/>
            </a:solidFill>
            <a:prstDash val="solid"/>
            <a:round/>
            <a:headEnd len="sm" w="sm" type="none"/>
            <a:tailEnd len="med" w="med" type="stealth"/>
          </a:ln>
          <a:effectLst>
            <a:outerShdw blurRad="40000" rotWithShape="0" dir="5400000" dist="20000">
              <a:srgbClr val="000000">
                <a:alpha val="36860"/>
              </a:srgbClr>
            </a:outerShdw>
          </a:effectLst>
        </p:spPr>
      </p:cxnSp>
      <p:sp>
        <p:nvSpPr>
          <p:cNvPr id="576" name="Google Shape;576;p82"/>
          <p:cNvSpPr txBox="1"/>
          <p:nvPr/>
        </p:nvSpPr>
        <p:spPr>
          <a:xfrm>
            <a:off x="2287732" y="2419594"/>
            <a:ext cx="4589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3"/>
          <p:cNvSpPr txBox="1"/>
          <p:nvPr/>
        </p:nvSpPr>
        <p:spPr>
          <a:xfrm>
            <a:off x="864785" y="624868"/>
            <a:ext cx="2183100" cy="9540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lt1"/>
                </a:solidFill>
                <a:latin typeface="Cabin"/>
                <a:ea typeface="Cabin"/>
                <a:cs typeface="Cabin"/>
                <a:sym typeface="Cabin"/>
              </a:rPr>
              <a:t>Geographic models</a:t>
            </a:r>
            <a:endParaRPr b="0" i="0" sz="1400" u="none" cap="none" strike="noStrike">
              <a:solidFill>
                <a:srgbClr val="000000"/>
              </a:solidFill>
              <a:latin typeface="Arial"/>
              <a:ea typeface="Arial"/>
              <a:cs typeface="Arial"/>
              <a:sym typeface="Arial"/>
            </a:endParaRPr>
          </a:p>
        </p:txBody>
      </p:sp>
      <p:grpSp>
        <p:nvGrpSpPr>
          <p:cNvPr id="583" name="Google Shape;583;p83"/>
          <p:cNvGrpSpPr/>
          <p:nvPr/>
        </p:nvGrpSpPr>
        <p:grpSpPr>
          <a:xfrm>
            <a:off x="4944686" y="352329"/>
            <a:ext cx="3698585" cy="2463447"/>
            <a:chOff x="825929" y="1024467"/>
            <a:chExt cx="1934204" cy="1717765"/>
          </a:xfrm>
        </p:grpSpPr>
        <p:cxnSp>
          <p:nvCxnSpPr>
            <p:cNvPr id="584" name="Google Shape;584;p83"/>
            <p:cNvCxnSpPr/>
            <p:nvPr/>
          </p:nvCxnSpPr>
          <p:spPr>
            <a:xfrm>
              <a:off x="1083733" y="1024467"/>
              <a:ext cx="0" cy="1490100"/>
            </a:xfrm>
            <a:prstGeom prst="straightConnector1">
              <a:avLst/>
            </a:prstGeom>
            <a:noFill/>
            <a:ln cap="flat" cmpd="sng" w="25400">
              <a:solidFill>
                <a:schemeClr val="dk1"/>
              </a:solidFill>
              <a:prstDash val="solid"/>
              <a:round/>
              <a:headEnd len="sm" w="sm" type="none"/>
              <a:tailEnd len="sm" w="sm" type="none"/>
            </a:ln>
          </p:spPr>
        </p:cxnSp>
        <p:cxnSp>
          <p:nvCxnSpPr>
            <p:cNvPr id="585" name="Google Shape;585;p83"/>
            <p:cNvCxnSpPr/>
            <p:nvPr/>
          </p:nvCxnSpPr>
          <p:spPr>
            <a:xfrm rot="10800000">
              <a:off x="1083733" y="2506132"/>
              <a:ext cx="1676400" cy="0"/>
            </a:xfrm>
            <a:prstGeom prst="straightConnector1">
              <a:avLst/>
            </a:prstGeom>
            <a:noFill/>
            <a:ln cap="flat" cmpd="sng" w="25400">
              <a:solidFill>
                <a:schemeClr val="dk1"/>
              </a:solidFill>
              <a:prstDash val="solid"/>
              <a:round/>
              <a:headEnd len="sm" w="sm" type="none"/>
              <a:tailEnd len="sm" w="sm" type="none"/>
            </a:ln>
          </p:spPr>
        </p:cxnSp>
        <p:sp>
          <p:nvSpPr>
            <p:cNvPr id="586" name="Google Shape;586;p83"/>
            <p:cNvSpPr txBox="1"/>
            <p:nvPr/>
          </p:nvSpPr>
          <p:spPr>
            <a:xfrm>
              <a:off x="1320800" y="2506132"/>
              <a:ext cx="1181100" cy="23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bin"/>
                  <a:ea typeface="Cabin"/>
                  <a:cs typeface="Cabin"/>
                  <a:sym typeface="Cabin"/>
                </a:rPr>
                <a:t>longitude</a:t>
              </a:r>
              <a:endParaRPr b="0" i="0" sz="1400" u="none" cap="none" strike="noStrike">
                <a:solidFill>
                  <a:srgbClr val="000000"/>
                </a:solidFill>
                <a:latin typeface="Arial"/>
                <a:ea typeface="Arial"/>
                <a:cs typeface="Arial"/>
                <a:sym typeface="Arial"/>
              </a:endParaRPr>
            </a:p>
          </p:txBody>
        </p:sp>
        <p:sp>
          <p:nvSpPr>
            <p:cNvPr id="587" name="Google Shape;587;p83"/>
            <p:cNvSpPr txBox="1"/>
            <p:nvPr/>
          </p:nvSpPr>
          <p:spPr>
            <a:xfrm rot="-5400000">
              <a:off x="323879" y="1647090"/>
              <a:ext cx="1181100" cy="177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bin"/>
                  <a:ea typeface="Cabin"/>
                  <a:cs typeface="Cabin"/>
                  <a:sym typeface="Cabin"/>
                </a:rPr>
                <a:t>latitude</a:t>
              </a:r>
              <a:endParaRPr b="0" i="0" sz="1400" u="none" cap="none" strike="noStrike">
                <a:solidFill>
                  <a:srgbClr val="000000"/>
                </a:solidFill>
                <a:latin typeface="Arial"/>
                <a:ea typeface="Arial"/>
                <a:cs typeface="Arial"/>
                <a:sym typeface="Arial"/>
              </a:endParaRPr>
            </a:p>
          </p:txBody>
        </p:sp>
      </p:grpSp>
      <p:sp>
        <p:nvSpPr>
          <p:cNvPr id="588" name="Google Shape;588;p83"/>
          <p:cNvSpPr/>
          <p:nvPr/>
        </p:nvSpPr>
        <p:spPr>
          <a:xfrm>
            <a:off x="5957687" y="525476"/>
            <a:ext cx="1732597" cy="1312164"/>
          </a:xfrm>
          <a:custGeom>
            <a:rect b="b" l="l" r="r" t="t"/>
            <a:pathLst>
              <a:path extrusionOk="0" h="914400" w="905933">
                <a:moveTo>
                  <a:pt x="905933" y="0"/>
                </a:moveTo>
                <a:lnTo>
                  <a:pt x="846666" y="660400"/>
                </a:lnTo>
                <a:lnTo>
                  <a:pt x="550333" y="863599"/>
                </a:lnTo>
                <a:lnTo>
                  <a:pt x="33866" y="914400"/>
                </a:lnTo>
                <a:lnTo>
                  <a:pt x="0" y="558799"/>
                </a:lnTo>
                <a:lnTo>
                  <a:pt x="228600" y="160866"/>
                </a:lnTo>
                <a:lnTo>
                  <a:pt x="905933" y="0"/>
                </a:lnTo>
                <a:close/>
              </a:path>
            </a:pathLst>
          </a:custGeom>
          <a:solidFill>
            <a:srgbClr val="008000">
              <a:alpha val="48630"/>
            </a:srgbClr>
          </a:solidFill>
          <a:ln cap="flat" cmpd="sng" w="12700">
            <a:solidFill>
              <a:srgbClr val="008000"/>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grpSp>
        <p:nvGrpSpPr>
          <p:cNvPr id="589" name="Google Shape;589;p83"/>
          <p:cNvGrpSpPr/>
          <p:nvPr/>
        </p:nvGrpSpPr>
        <p:grpSpPr>
          <a:xfrm>
            <a:off x="5721533" y="437956"/>
            <a:ext cx="2174151" cy="1488222"/>
            <a:chOff x="1239884" y="3302385"/>
            <a:chExt cx="1799049" cy="1641904"/>
          </a:xfrm>
        </p:grpSpPr>
        <p:sp>
          <p:nvSpPr>
            <p:cNvPr id="590" name="Google Shape;590;p83"/>
            <p:cNvSpPr txBox="1"/>
            <p:nvPr/>
          </p:nvSpPr>
          <p:spPr>
            <a:xfrm>
              <a:off x="1531601" y="4115635"/>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591" name="Google Shape;591;p83"/>
            <p:cNvSpPr txBox="1"/>
            <p:nvPr/>
          </p:nvSpPr>
          <p:spPr>
            <a:xfrm>
              <a:off x="1772732" y="4356765"/>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592" name="Google Shape;592;p83"/>
            <p:cNvSpPr txBox="1"/>
            <p:nvPr/>
          </p:nvSpPr>
          <p:spPr>
            <a:xfrm>
              <a:off x="1806278" y="4234435"/>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593" name="Google Shape;593;p83"/>
            <p:cNvSpPr txBox="1"/>
            <p:nvPr/>
          </p:nvSpPr>
          <p:spPr>
            <a:xfrm>
              <a:off x="2234847" y="3918490"/>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594" name="Google Shape;594;p83"/>
            <p:cNvSpPr txBox="1"/>
            <p:nvPr/>
          </p:nvSpPr>
          <p:spPr>
            <a:xfrm>
              <a:off x="1792880" y="3918490"/>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595" name="Google Shape;595;p83"/>
            <p:cNvSpPr txBox="1"/>
            <p:nvPr/>
          </p:nvSpPr>
          <p:spPr>
            <a:xfrm>
              <a:off x="2492911" y="4252756"/>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596" name="Google Shape;596;p83"/>
            <p:cNvSpPr txBox="1"/>
            <p:nvPr/>
          </p:nvSpPr>
          <p:spPr>
            <a:xfrm>
              <a:off x="1762658" y="3532517"/>
              <a:ext cx="4554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597" name="Google Shape;597;p83"/>
            <p:cNvSpPr txBox="1"/>
            <p:nvPr/>
          </p:nvSpPr>
          <p:spPr>
            <a:xfrm>
              <a:off x="2037336" y="4453571"/>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598" name="Google Shape;598;p83"/>
            <p:cNvSpPr txBox="1"/>
            <p:nvPr/>
          </p:nvSpPr>
          <p:spPr>
            <a:xfrm>
              <a:off x="1397641" y="3935918"/>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599" name="Google Shape;599;p83"/>
            <p:cNvSpPr txBox="1"/>
            <p:nvPr/>
          </p:nvSpPr>
          <p:spPr>
            <a:xfrm>
              <a:off x="1292075" y="4638589"/>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00" name="Google Shape;600;p83"/>
            <p:cNvSpPr txBox="1"/>
            <p:nvPr/>
          </p:nvSpPr>
          <p:spPr>
            <a:xfrm>
              <a:off x="2576933" y="3302385"/>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01" name="Google Shape;601;p83"/>
            <p:cNvSpPr txBox="1"/>
            <p:nvPr/>
          </p:nvSpPr>
          <p:spPr>
            <a:xfrm>
              <a:off x="1581545" y="3530116"/>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02" name="Google Shape;602;p83"/>
            <p:cNvSpPr txBox="1"/>
            <p:nvPr/>
          </p:nvSpPr>
          <p:spPr>
            <a:xfrm>
              <a:off x="1239884" y="4147849"/>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03" name="Google Shape;603;p83"/>
            <p:cNvSpPr txBox="1"/>
            <p:nvPr/>
          </p:nvSpPr>
          <p:spPr>
            <a:xfrm>
              <a:off x="1973569" y="4115634"/>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grpSp>
      <p:sp>
        <p:nvSpPr>
          <p:cNvPr id="604" name="Google Shape;604;p83"/>
          <p:cNvSpPr/>
          <p:nvPr/>
        </p:nvSpPr>
        <p:spPr>
          <a:xfrm>
            <a:off x="0" y="5769"/>
            <a:ext cx="4572000" cy="2592000"/>
          </a:xfrm>
          <a:prstGeom prst="rect">
            <a:avLst/>
          </a:prstGeom>
          <a:solidFill>
            <a:srgbClr val="1DA68A"/>
          </a:soli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Geographic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models</a:t>
            </a:r>
            <a:endParaRPr b="0" i="0" sz="1400" u="none" cap="none" strike="noStrike">
              <a:solidFill>
                <a:srgbClr val="000000"/>
              </a:solidFill>
              <a:latin typeface="Arial"/>
              <a:ea typeface="Arial"/>
              <a:cs typeface="Arial"/>
              <a:sym typeface="Arial"/>
            </a:endParaRPr>
          </a:p>
        </p:txBody>
      </p:sp>
      <p:sp>
        <p:nvSpPr>
          <p:cNvPr id="605" name="Google Shape;605;p83"/>
          <p:cNvSpPr txBox="1"/>
          <p:nvPr/>
        </p:nvSpPr>
        <p:spPr>
          <a:xfrm>
            <a:off x="230912" y="2753798"/>
            <a:ext cx="4167900" cy="461700"/>
          </a:xfrm>
          <a:prstGeom prst="rect">
            <a:avLst/>
          </a:prstGeom>
          <a:noFill/>
          <a:ln>
            <a:noFill/>
          </a:ln>
        </p:spPr>
        <p:txBody>
          <a:bodyPr anchorCtr="0" anchor="t" bIns="45700" lIns="91400" spcFirstLastPara="1" rIns="91400" wrap="square" tIns="45700">
            <a:noAutofit/>
          </a:bodyPr>
          <a:lstStyle/>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Presence only</a:t>
            </a:r>
            <a:endParaRPr b="0" i="0" sz="1400" u="none" cap="none" strike="noStrike">
              <a:solidFill>
                <a:srgbClr val="000000"/>
              </a:solidFill>
              <a:latin typeface="Arial"/>
              <a:ea typeface="Arial"/>
              <a:cs typeface="Arial"/>
              <a:sym typeface="Arial"/>
            </a:endParaRPr>
          </a:p>
        </p:txBody>
      </p:sp>
      <p:grpSp>
        <p:nvGrpSpPr>
          <p:cNvPr id="606" name="Google Shape;606;p83"/>
          <p:cNvGrpSpPr/>
          <p:nvPr/>
        </p:nvGrpSpPr>
        <p:grpSpPr>
          <a:xfrm>
            <a:off x="1452761" y="3672602"/>
            <a:ext cx="1080900" cy="1225500"/>
            <a:chOff x="1452758" y="3672596"/>
            <a:chExt cx="1080900" cy="1225500"/>
          </a:xfrm>
        </p:grpSpPr>
        <p:grpSp>
          <p:nvGrpSpPr>
            <p:cNvPr id="607" name="Google Shape;607;p83"/>
            <p:cNvGrpSpPr/>
            <p:nvPr/>
          </p:nvGrpSpPr>
          <p:grpSpPr>
            <a:xfrm>
              <a:off x="1473828" y="3780072"/>
              <a:ext cx="1036849" cy="1036849"/>
              <a:chOff x="6695277" y="1167229"/>
              <a:chExt cx="1321500" cy="1321500"/>
            </a:xfrm>
          </p:grpSpPr>
          <p:sp>
            <p:nvSpPr>
              <p:cNvPr id="608" name="Google Shape;608;p83"/>
              <p:cNvSpPr/>
              <p:nvPr/>
            </p:nvSpPr>
            <p:spPr>
              <a:xfrm>
                <a:off x="6695277" y="1167229"/>
                <a:ext cx="1321500" cy="1321500"/>
              </a:xfrm>
              <a:prstGeom prst="ellipse">
                <a:avLst/>
              </a:prstGeom>
              <a:solidFill>
                <a:schemeClr val="lt1"/>
              </a:solidFill>
              <a:ln cap="flat" cmpd="sng" w="38100">
                <a:solidFill>
                  <a:srgbClr val="339E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609" name="Google Shape;609;p83"/>
              <p:cNvPicPr preferRelativeResize="0"/>
              <p:nvPr/>
            </p:nvPicPr>
            <p:blipFill rotWithShape="1">
              <a:blip r:embed="rId3">
                <a:alphaModFix/>
              </a:blip>
              <a:srcRect b="0" l="0" r="0" t="0"/>
              <a:stretch/>
            </p:blipFill>
            <p:spPr>
              <a:xfrm>
                <a:off x="7138404" y="1292581"/>
                <a:ext cx="474586" cy="474586"/>
              </a:xfrm>
              <a:prstGeom prst="rect">
                <a:avLst/>
              </a:prstGeom>
              <a:noFill/>
              <a:ln>
                <a:noFill/>
              </a:ln>
            </p:spPr>
          </p:pic>
          <p:pic>
            <p:nvPicPr>
              <p:cNvPr id="610" name="Google Shape;610;p83"/>
              <p:cNvPicPr preferRelativeResize="0"/>
              <p:nvPr/>
            </p:nvPicPr>
            <p:blipFill rotWithShape="1">
              <a:blip r:embed="rId4">
                <a:alphaModFix/>
              </a:blip>
              <a:srcRect b="0" l="0" r="0" t="0"/>
              <a:stretch/>
            </p:blipFill>
            <p:spPr>
              <a:xfrm>
                <a:off x="7138404" y="2004461"/>
                <a:ext cx="443127" cy="313143"/>
              </a:xfrm>
              <a:prstGeom prst="rect">
                <a:avLst/>
              </a:prstGeom>
              <a:noFill/>
              <a:ln>
                <a:noFill/>
              </a:ln>
            </p:spPr>
          </p:pic>
          <p:pic>
            <p:nvPicPr>
              <p:cNvPr id="611" name="Google Shape;611;p83"/>
              <p:cNvPicPr preferRelativeResize="0"/>
              <p:nvPr/>
            </p:nvPicPr>
            <p:blipFill rotWithShape="1">
              <a:blip r:embed="rId5">
                <a:alphaModFix/>
              </a:blip>
              <a:srcRect b="0" l="0" r="0" t="0"/>
              <a:stretch/>
            </p:blipFill>
            <p:spPr>
              <a:xfrm>
                <a:off x="7502051" y="1670869"/>
                <a:ext cx="441652" cy="441652"/>
              </a:xfrm>
              <a:prstGeom prst="rect">
                <a:avLst/>
              </a:prstGeom>
              <a:noFill/>
              <a:ln>
                <a:noFill/>
              </a:ln>
            </p:spPr>
          </p:pic>
          <p:pic>
            <p:nvPicPr>
              <p:cNvPr id="612" name="Google Shape;612;p83"/>
              <p:cNvPicPr preferRelativeResize="0"/>
              <p:nvPr/>
            </p:nvPicPr>
            <p:blipFill rotWithShape="1">
              <a:blip r:embed="rId6">
                <a:alphaModFix/>
              </a:blip>
              <a:srcRect b="0" l="0" r="0" t="0"/>
              <a:stretch/>
            </p:blipFill>
            <p:spPr>
              <a:xfrm>
                <a:off x="6853150" y="1692980"/>
                <a:ext cx="359146" cy="359146"/>
              </a:xfrm>
              <a:prstGeom prst="rect">
                <a:avLst/>
              </a:prstGeom>
              <a:noFill/>
              <a:ln>
                <a:noFill/>
              </a:ln>
            </p:spPr>
          </p:pic>
        </p:grpSp>
        <p:sp>
          <p:nvSpPr>
            <p:cNvPr id="613" name="Google Shape;613;p83"/>
            <p:cNvSpPr/>
            <p:nvPr/>
          </p:nvSpPr>
          <p:spPr>
            <a:xfrm>
              <a:off x="1452758" y="3672596"/>
              <a:ext cx="1080900" cy="1225500"/>
            </a:xfrm>
            <a:prstGeom prst="mathMultiply">
              <a:avLst>
                <a:gd fmla="val 23520" name="adj1"/>
              </a:avLst>
            </a:prstGeom>
            <a:solidFill>
              <a:srgbClr val="FF0000"/>
            </a:solidFill>
            <a:ln>
              <a:noFill/>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grpSp>
      <p:sp>
        <p:nvSpPr>
          <p:cNvPr id="614" name="Google Shape;614;p83"/>
          <p:cNvSpPr txBox="1"/>
          <p:nvPr/>
        </p:nvSpPr>
        <p:spPr>
          <a:xfrm>
            <a:off x="228944" y="3210935"/>
            <a:ext cx="4167900" cy="461700"/>
          </a:xfrm>
          <a:prstGeom prst="rect">
            <a:avLst/>
          </a:prstGeom>
          <a:noFill/>
          <a:ln>
            <a:noFill/>
          </a:ln>
        </p:spPr>
        <p:txBody>
          <a:bodyPr anchorCtr="0" anchor="t" bIns="45700" lIns="91400" spcFirstLastPara="1" rIns="91400" wrap="square" tIns="45700">
            <a:noAutofit/>
          </a:bodyPr>
          <a:lstStyle/>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No environmental data</a:t>
            </a:r>
            <a:endParaRPr b="0" i="0" sz="1400" u="none" cap="none" strike="noStrike">
              <a:solidFill>
                <a:srgbClr val="000000"/>
              </a:solidFill>
              <a:latin typeface="Arial"/>
              <a:ea typeface="Arial"/>
              <a:cs typeface="Arial"/>
              <a:sym typeface="Arial"/>
            </a:endParaRPr>
          </a:p>
        </p:txBody>
      </p:sp>
      <p:pic>
        <p:nvPicPr>
          <p:cNvPr descr="INVERSE DISTANCE WEIGHT SPATIAL INTERPOLATION FOR TOPOGRAPHIC SURFACE 3D  MODELLING" id="615" name="Google Shape;615;p83"/>
          <p:cNvPicPr preferRelativeResize="0"/>
          <p:nvPr/>
        </p:nvPicPr>
        <p:blipFill rotWithShape="1">
          <a:blip r:embed="rId7">
            <a:alphaModFix/>
          </a:blip>
          <a:srcRect b="0" l="0" r="0" t="0"/>
          <a:stretch/>
        </p:blipFill>
        <p:spPr>
          <a:xfrm>
            <a:off x="5043494" y="3128826"/>
            <a:ext cx="3720323" cy="1406588"/>
          </a:xfrm>
          <a:prstGeom prst="rect">
            <a:avLst/>
          </a:prstGeom>
          <a:noFill/>
          <a:ln>
            <a:noFill/>
          </a:ln>
        </p:spPr>
      </p:pic>
      <p:sp>
        <p:nvSpPr>
          <p:cNvPr id="616" name="Google Shape;616;p83"/>
          <p:cNvSpPr txBox="1"/>
          <p:nvPr/>
        </p:nvSpPr>
        <p:spPr>
          <a:xfrm>
            <a:off x="5579479" y="4618024"/>
            <a:ext cx="2872800" cy="43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bin"/>
                <a:ea typeface="Cabin"/>
                <a:cs typeface="Cabin"/>
                <a:sym typeface="Cabin"/>
              </a:rPr>
              <a:t>Inverse Distance weighting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4"/>
          <p:cNvSpPr txBox="1"/>
          <p:nvPr/>
        </p:nvSpPr>
        <p:spPr>
          <a:xfrm>
            <a:off x="6639044" y="624867"/>
            <a:ext cx="1607400" cy="9540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Cabin"/>
                <a:ea typeface="Cabin"/>
                <a:cs typeface="Cabin"/>
                <a:sym typeface="Cabin"/>
              </a:rPr>
              <a:t>Profile models</a:t>
            </a:r>
            <a:endParaRPr b="0" i="0" sz="1400" u="none" cap="none" strike="noStrike">
              <a:solidFill>
                <a:srgbClr val="000000"/>
              </a:solidFill>
              <a:latin typeface="Arial"/>
              <a:ea typeface="Arial"/>
              <a:cs typeface="Arial"/>
              <a:sym typeface="Arial"/>
            </a:endParaRPr>
          </a:p>
        </p:txBody>
      </p:sp>
      <p:sp>
        <p:nvSpPr>
          <p:cNvPr id="623" name="Google Shape;623;p84"/>
          <p:cNvSpPr/>
          <p:nvPr/>
        </p:nvSpPr>
        <p:spPr>
          <a:xfrm>
            <a:off x="5496718" y="5769"/>
            <a:ext cx="3647400" cy="2014500"/>
          </a:xfrm>
          <a:prstGeom prst="rect">
            <a:avLst/>
          </a:prstGeom>
          <a:solidFill>
            <a:srgbClr val="1DA68A"/>
          </a:soli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Profile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models</a:t>
            </a:r>
            <a:endParaRPr b="0" i="0" sz="1400" u="none" cap="none" strike="noStrike">
              <a:solidFill>
                <a:srgbClr val="000000"/>
              </a:solidFill>
              <a:latin typeface="Arial"/>
              <a:ea typeface="Arial"/>
              <a:cs typeface="Arial"/>
              <a:sym typeface="Arial"/>
            </a:endParaRPr>
          </a:p>
        </p:txBody>
      </p:sp>
      <p:grpSp>
        <p:nvGrpSpPr>
          <p:cNvPr id="624" name="Google Shape;624;p84"/>
          <p:cNvGrpSpPr/>
          <p:nvPr/>
        </p:nvGrpSpPr>
        <p:grpSpPr>
          <a:xfrm>
            <a:off x="7955696" y="2333179"/>
            <a:ext cx="1036849" cy="1036849"/>
            <a:chOff x="6695277" y="1167229"/>
            <a:chExt cx="1321500" cy="1321500"/>
          </a:xfrm>
        </p:grpSpPr>
        <p:sp>
          <p:nvSpPr>
            <p:cNvPr id="625" name="Google Shape;625;p84"/>
            <p:cNvSpPr/>
            <p:nvPr/>
          </p:nvSpPr>
          <p:spPr>
            <a:xfrm>
              <a:off x="6695277" y="1167229"/>
              <a:ext cx="1321500" cy="1321500"/>
            </a:xfrm>
            <a:prstGeom prst="ellipse">
              <a:avLst/>
            </a:prstGeom>
            <a:solidFill>
              <a:schemeClr val="lt1"/>
            </a:solidFill>
            <a:ln cap="flat" cmpd="sng" w="38100">
              <a:solidFill>
                <a:srgbClr val="339E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626" name="Google Shape;626;p84"/>
            <p:cNvPicPr preferRelativeResize="0"/>
            <p:nvPr/>
          </p:nvPicPr>
          <p:blipFill rotWithShape="1">
            <a:blip r:embed="rId3">
              <a:alphaModFix/>
            </a:blip>
            <a:srcRect b="0" l="0" r="0" t="0"/>
            <a:stretch/>
          </p:blipFill>
          <p:spPr>
            <a:xfrm>
              <a:off x="7138404" y="1292581"/>
              <a:ext cx="474586" cy="474586"/>
            </a:xfrm>
            <a:prstGeom prst="rect">
              <a:avLst/>
            </a:prstGeom>
            <a:noFill/>
            <a:ln>
              <a:noFill/>
            </a:ln>
          </p:spPr>
        </p:pic>
        <p:pic>
          <p:nvPicPr>
            <p:cNvPr id="627" name="Google Shape;627;p84"/>
            <p:cNvPicPr preferRelativeResize="0"/>
            <p:nvPr/>
          </p:nvPicPr>
          <p:blipFill rotWithShape="1">
            <a:blip r:embed="rId4">
              <a:alphaModFix/>
            </a:blip>
            <a:srcRect b="0" l="0" r="0" t="0"/>
            <a:stretch/>
          </p:blipFill>
          <p:spPr>
            <a:xfrm>
              <a:off x="7138404" y="2004461"/>
              <a:ext cx="443127" cy="313143"/>
            </a:xfrm>
            <a:prstGeom prst="rect">
              <a:avLst/>
            </a:prstGeom>
            <a:noFill/>
            <a:ln>
              <a:noFill/>
            </a:ln>
          </p:spPr>
        </p:pic>
        <p:pic>
          <p:nvPicPr>
            <p:cNvPr id="628" name="Google Shape;628;p84"/>
            <p:cNvPicPr preferRelativeResize="0"/>
            <p:nvPr/>
          </p:nvPicPr>
          <p:blipFill rotWithShape="1">
            <a:blip r:embed="rId5">
              <a:alphaModFix/>
            </a:blip>
            <a:srcRect b="0" l="0" r="0" t="0"/>
            <a:stretch/>
          </p:blipFill>
          <p:spPr>
            <a:xfrm>
              <a:off x="7502051" y="1670869"/>
              <a:ext cx="441652" cy="441652"/>
            </a:xfrm>
            <a:prstGeom prst="rect">
              <a:avLst/>
            </a:prstGeom>
            <a:noFill/>
            <a:ln>
              <a:noFill/>
            </a:ln>
          </p:spPr>
        </p:pic>
        <p:pic>
          <p:nvPicPr>
            <p:cNvPr id="629" name="Google Shape;629;p84"/>
            <p:cNvPicPr preferRelativeResize="0"/>
            <p:nvPr/>
          </p:nvPicPr>
          <p:blipFill rotWithShape="1">
            <a:blip r:embed="rId6">
              <a:alphaModFix/>
            </a:blip>
            <a:srcRect b="0" l="0" r="0" t="0"/>
            <a:stretch/>
          </p:blipFill>
          <p:spPr>
            <a:xfrm>
              <a:off x="6853150" y="1692980"/>
              <a:ext cx="359146" cy="359146"/>
            </a:xfrm>
            <a:prstGeom prst="rect">
              <a:avLst/>
            </a:prstGeom>
            <a:noFill/>
            <a:ln>
              <a:noFill/>
            </a:ln>
          </p:spPr>
        </p:pic>
      </p:grpSp>
      <p:grpSp>
        <p:nvGrpSpPr>
          <p:cNvPr id="630" name="Google Shape;630;p84"/>
          <p:cNvGrpSpPr/>
          <p:nvPr/>
        </p:nvGrpSpPr>
        <p:grpSpPr>
          <a:xfrm>
            <a:off x="4698542" y="2211600"/>
            <a:ext cx="3143246" cy="918836"/>
            <a:chOff x="4858670" y="2691852"/>
            <a:chExt cx="4169868" cy="918836"/>
          </a:xfrm>
        </p:grpSpPr>
        <p:sp>
          <p:nvSpPr>
            <p:cNvPr id="631" name="Google Shape;631;p84"/>
            <p:cNvSpPr txBox="1"/>
            <p:nvPr/>
          </p:nvSpPr>
          <p:spPr>
            <a:xfrm>
              <a:off x="4860638" y="2691852"/>
              <a:ext cx="4167900" cy="461700"/>
            </a:xfrm>
            <a:prstGeom prst="rect">
              <a:avLst/>
            </a:prstGeom>
            <a:noFill/>
            <a:ln>
              <a:noFill/>
            </a:ln>
          </p:spPr>
          <p:txBody>
            <a:bodyPr anchorCtr="0" anchor="t" bIns="45700" lIns="91400" spcFirstLastPara="1" rIns="91400" wrap="square" tIns="45700">
              <a:noAutofit/>
            </a:bodyPr>
            <a:lstStyle/>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Presence only</a:t>
              </a:r>
              <a:endParaRPr b="0" i="0" sz="1400" u="none" cap="none" strike="noStrike">
                <a:solidFill>
                  <a:srgbClr val="000000"/>
                </a:solidFill>
                <a:latin typeface="Arial"/>
                <a:ea typeface="Arial"/>
                <a:cs typeface="Arial"/>
                <a:sym typeface="Arial"/>
              </a:endParaRPr>
            </a:p>
          </p:txBody>
        </p:sp>
        <p:sp>
          <p:nvSpPr>
            <p:cNvPr id="632" name="Google Shape;632;p84"/>
            <p:cNvSpPr txBox="1"/>
            <p:nvPr/>
          </p:nvSpPr>
          <p:spPr>
            <a:xfrm>
              <a:off x="4858670" y="3148988"/>
              <a:ext cx="4167900" cy="461700"/>
            </a:xfrm>
            <a:prstGeom prst="rect">
              <a:avLst/>
            </a:prstGeom>
            <a:noFill/>
            <a:ln>
              <a:noFill/>
            </a:ln>
          </p:spPr>
          <p:txBody>
            <a:bodyPr anchorCtr="0" anchor="t" bIns="45700" lIns="91400" spcFirstLastPara="1" rIns="91400" wrap="square" tIns="45700">
              <a:noAutofit/>
            </a:bodyPr>
            <a:lstStyle/>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Need environmental data</a:t>
              </a:r>
              <a:endParaRPr b="0" i="0" sz="1400" u="none" cap="none" strike="noStrike">
                <a:solidFill>
                  <a:srgbClr val="000000"/>
                </a:solidFill>
                <a:latin typeface="Arial"/>
                <a:ea typeface="Arial"/>
                <a:cs typeface="Arial"/>
                <a:sym typeface="Arial"/>
              </a:endParaRPr>
            </a:p>
          </p:txBody>
        </p:sp>
      </p:grpSp>
      <p:sp>
        <p:nvSpPr>
          <p:cNvPr id="633" name="Google Shape;633;p84"/>
          <p:cNvSpPr txBox="1"/>
          <p:nvPr/>
        </p:nvSpPr>
        <p:spPr>
          <a:xfrm>
            <a:off x="705759" y="4007949"/>
            <a:ext cx="3320400" cy="10272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chemeClr val="dk1"/>
                </a:solidFill>
                <a:latin typeface="Cabin"/>
                <a:ea typeface="Cabin"/>
                <a:cs typeface="Cabin"/>
                <a:sym typeface="Cabin"/>
              </a:rPr>
              <a:t>NOTES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en" sz="2000" u="none" cap="none" strike="noStrike">
                <a:solidFill>
                  <a:schemeClr val="dk1"/>
                </a:solidFill>
                <a:latin typeface="Cabin"/>
                <a:ea typeface="Cabin"/>
                <a:cs typeface="Cabin"/>
                <a:sym typeface="Cabin"/>
              </a:rPr>
              <a:t>&gt; continuous variables only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en" sz="2000" u="none" cap="none" strike="noStrike">
                <a:solidFill>
                  <a:schemeClr val="dk1"/>
                </a:solidFill>
                <a:latin typeface="Cabin"/>
                <a:ea typeface="Cabin"/>
                <a:cs typeface="Cabin"/>
                <a:sym typeface="Cabin"/>
              </a:rPr>
              <a:t>&gt; no interactions</a:t>
            </a:r>
            <a:endParaRPr b="0" i="0" sz="1400" u="none" cap="none" strike="noStrike">
              <a:solidFill>
                <a:srgbClr val="000000"/>
              </a:solidFill>
              <a:latin typeface="Arial"/>
              <a:ea typeface="Arial"/>
              <a:cs typeface="Arial"/>
              <a:sym typeface="Arial"/>
            </a:endParaRPr>
          </a:p>
        </p:txBody>
      </p:sp>
      <p:grpSp>
        <p:nvGrpSpPr>
          <p:cNvPr id="634" name="Google Shape;634;p84"/>
          <p:cNvGrpSpPr/>
          <p:nvPr/>
        </p:nvGrpSpPr>
        <p:grpSpPr>
          <a:xfrm>
            <a:off x="239355" y="492795"/>
            <a:ext cx="3582878" cy="3215933"/>
            <a:chOff x="239356" y="492790"/>
            <a:chExt cx="3582878" cy="3215933"/>
          </a:xfrm>
        </p:grpSpPr>
        <p:cxnSp>
          <p:nvCxnSpPr>
            <p:cNvPr id="635" name="Google Shape;635;p84"/>
            <p:cNvCxnSpPr/>
            <p:nvPr/>
          </p:nvCxnSpPr>
          <p:spPr>
            <a:xfrm>
              <a:off x="611884" y="492790"/>
              <a:ext cx="16800" cy="2877300"/>
            </a:xfrm>
            <a:prstGeom prst="straightConnector1">
              <a:avLst/>
            </a:prstGeom>
            <a:noFill/>
            <a:ln cap="flat" cmpd="sng" w="28575">
              <a:solidFill>
                <a:schemeClr val="dk1"/>
              </a:solidFill>
              <a:prstDash val="solid"/>
              <a:round/>
              <a:headEnd len="sm" w="sm" type="none"/>
              <a:tailEnd len="sm" w="sm" type="none"/>
            </a:ln>
          </p:spPr>
        </p:cxnSp>
        <p:sp>
          <p:nvSpPr>
            <p:cNvPr id="636" name="Google Shape;636;p84"/>
            <p:cNvSpPr txBox="1"/>
            <p:nvPr/>
          </p:nvSpPr>
          <p:spPr>
            <a:xfrm rot="-5400000">
              <a:off x="-756644" y="1780084"/>
              <a:ext cx="23307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bin"/>
                  <a:ea typeface="Cabin"/>
                  <a:cs typeface="Cabin"/>
                  <a:sym typeface="Cabin"/>
                </a:rPr>
                <a:t>Environmental variable 2</a:t>
              </a:r>
              <a:endParaRPr b="0" i="0" sz="1400" u="none" cap="none" strike="noStrike">
                <a:solidFill>
                  <a:srgbClr val="000000"/>
                </a:solidFill>
                <a:latin typeface="Arial"/>
                <a:ea typeface="Arial"/>
                <a:cs typeface="Arial"/>
                <a:sym typeface="Arial"/>
              </a:endParaRPr>
            </a:p>
          </p:txBody>
        </p:sp>
        <p:sp>
          <p:nvSpPr>
            <p:cNvPr id="637" name="Google Shape;637;p84"/>
            <p:cNvSpPr txBox="1"/>
            <p:nvPr/>
          </p:nvSpPr>
          <p:spPr>
            <a:xfrm>
              <a:off x="1247225" y="3370023"/>
              <a:ext cx="2295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bin"/>
                  <a:ea typeface="Cabin"/>
                  <a:cs typeface="Cabin"/>
                  <a:sym typeface="Cabin"/>
                </a:rPr>
                <a:t>Environmental variable 1</a:t>
              </a:r>
              <a:endParaRPr b="0" i="0" sz="1400" u="none" cap="none" strike="noStrike">
                <a:solidFill>
                  <a:srgbClr val="000000"/>
                </a:solidFill>
                <a:latin typeface="Arial"/>
                <a:ea typeface="Arial"/>
                <a:cs typeface="Arial"/>
                <a:sym typeface="Arial"/>
              </a:endParaRPr>
            </a:p>
          </p:txBody>
        </p:sp>
        <p:cxnSp>
          <p:nvCxnSpPr>
            <p:cNvPr id="638" name="Google Shape;638;p84"/>
            <p:cNvCxnSpPr/>
            <p:nvPr/>
          </p:nvCxnSpPr>
          <p:spPr>
            <a:xfrm rot="10800000">
              <a:off x="611934" y="3370026"/>
              <a:ext cx="3210300" cy="0"/>
            </a:xfrm>
            <a:prstGeom prst="straightConnector1">
              <a:avLst/>
            </a:prstGeom>
            <a:noFill/>
            <a:ln cap="flat" cmpd="sng" w="28575">
              <a:solidFill>
                <a:schemeClr val="dk1"/>
              </a:solidFill>
              <a:prstDash val="solid"/>
              <a:round/>
              <a:headEnd len="sm" w="sm" type="none"/>
              <a:tailEnd len="sm" w="sm" type="none"/>
            </a:ln>
          </p:spPr>
        </p:cxnSp>
      </p:grpSp>
      <p:sp>
        <p:nvSpPr>
          <p:cNvPr id="639" name="Google Shape;639;p84"/>
          <p:cNvSpPr/>
          <p:nvPr/>
        </p:nvSpPr>
        <p:spPr>
          <a:xfrm>
            <a:off x="1671751" y="1171085"/>
            <a:ext cx="1491300" cy="1333200"/>
          </a:xfrm>
          <a:prstGeom prst="rect">
            <a:avLst/>
          </a:prstGeom>
          <a:solidFill>
            <a:srgbClr val="3CAA35">
              <a:alpha val="60000"/>
            </a:srgbClr>
          </a:solidFill>
          <a:ln cap="flat" cmpd="sng" w="9525">
            <a:solidFill>
              <a:schemeClr val="lt1"/>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bin"/>
              <a:ea typeface="Cabin"/>
              <a:cs typeface="Cabin"/>
              <a:sym typeface="Cabin"/>
            </a:endParaRPr>
          </a:p>
        </p:txBody>
      </p:sp>
      <p:grpSp>
        <p:nvGrpSpPr>
          <p:cNvPr id="640" name="Google Shape;640;p84"/>
          <p:cNvGrpSpPr/>
          <p:nvPr/>
        </p:nvGrpSpPr>
        <p:grpSpPr>
          <a:xfrm>
            <a:off x="1550563" y="269644"/>
            <a:ext cx="2549018" cy="2334762"/>
            <a:chOff x="3427439" y="1287646"/>
            <a:chExt cx="2549018" cy="2334762"/>
          </a:xfrm>
        </p:grpSpPr>
        <p:sp>
          <p:nvSpPr>
            <p:cNvPr id="641" name="Google Shape;641;p84"/>
            <p:cNvSpPr txBox="1"/>
            <p:nvPr/>
          </p:nvSpPr>
          <p:spPr>
            <a:xfrm>
              <a:off x="5376757" y="2029852"/>
              <a:ext cx="5997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Cabin"/>
                  <a:ea typeface="Cabin"/>
                  <a:cs typeface="Cabin"/>
                  <a:sym typeface="Cabin"/>
                </a:rPr>
                <a:t>v2 max</a:t>
              </a:r>
              <a:endParaRPr b="0" i="0" sz="1400" u="none" cap="none" strike="noStrike">
                <a:solidFill>
                  <a:srgbClr val="000000"/>
                </a:solidFill>
                <a:latin typeface="Arial"/>
                <a:ea typeface="Arial"/>
                <a:cs typeface="Arial"/>
                <a:sym typeface="Arial"/>
              </a:endParaRPr>
            </a:p>
          </p:txBody>
        </p:sp>
        <p:sp>
          <p:nvSpPr>
            <p:cNvPr id="642" name="Google Shape;642;p84"/>
            <p:cNvSpPr txBox="1"/>
            <p:nvPr/>
          </p:nvSpPr>
          <p:spPr>
            <a:xfrm>
              <a:off x="5377397" y="3360808"/>
              <a:ext cx="563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Cabin"/>
                  <a:ea typeface="Cabin"/>
                  <a:cs typeface="Cabin"/>
                  <a:sym typeface="Cabin"/>
                </a:rPr>
                <a:t>v2 min</a:t>
              </a:r>
              <a:endParaRPr b="0" i="0" sz="1400" u="none" cap="none" strike="noStrike">
                <a:solidFill>
                  <a:srgbClr val="000000"/>
                </a:solidFill>
                <a:latin typeface="Arial"/>
                <a:ea typeface="Arial"/>
                <a:cs typeface="Arial"/>
                <a:sym typeface="Arial"/>
              </a:endParaRPr>
            </a:p>
          </p:txBody>
        </p:sp>
        <p:sp>
          <p:nvSpPr>
            <p:cNvPr id="643" name="Google Shape;643;p84"/>
            <p:cNvSpPr txBox="1"/>
            <p:nvPr/>
          </p:nvSpPr>
          <p:spPr>
            <a:xfrm rot="-5400000">
              <a:off x="4735521" y="1447476"/>
              <a:ext cx="5790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Cabin"/>
                  <a:ea typeface="Cabin"/>
                  <a:cs typeface="Cabin"/>
                  <a:sym typeface="Cabin"/>
                </a:rPr>
                <a:t>v1 max</a:t>
              </a:r>
              <a:endParaRPr b="0" i="0" sz="1400" u="none" cap="none" strike="noStrike">
                <a:solidFill>
                  <a:srgbClr val="000000"/>
                </a:solidFill>
                <a:latin typeface="Arial"/>
                <a:ea typeface="Arial"/>
                <a:cs typeface="Arial"/>
                <a:sym typeface="Arial"/>
              </a:endParaRPr>
            </a:p>
          </p:txBody>
        </p:sp>
        <p:sp>
          <p:nvSpPr>
            <p:cNvPr id="644" name="Google Shape;644;p84"/>
            <p:cNvSpPr txBox="1"/>
            <p:nvPr/>
          </p:nvSpPr>
          <p:spPr>
            <a:xfrm rot="-5400000">
              <a:off x="3287189" y="1427896"/>
              <a:ext cx="542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Cabin"/>
                  <a:ea typeface="Cabin"/>
                  <a:cs typeface="Cabin"/>
                  <a:sym typeface="Cabin"/>
                </a:rPr>
                <a:t>v1 min</a:t>
              </a:r>
              <a:endParaRPr b="0" i="0" sz="1400" u="none" cap="none" strike="noStrike">
                <a:solidFill>
                  <a:srgbClr val="000000"/>
                </a:solidFill>
                <a:latin typeface="Arial"/>
                <a:ea typeface="Arial"/>
                <a:cs typeface="Arial"/>
                <a:sym typeface="Arial"/>
              </a:endParaRPr>
            </a:p>
          </p:txBody>
        </p:sp>
      </p:grpSp>
      <p:grpSp>
        <p:nvGrpSpPr>
          <p:cNvPr id="645" name="Google Shape;645;p84"/>
          <p:cNvGrpSpPr/>
          <p:nvPr/>
        </p:nvGrpSpPr>
        <p:grpSpPr>
          <a:xfrm>
            <a:off x="1621961" y="1020099"/>
            <a:ext cx="1635513" cy="1591560"/>
            <a:chOff x="3488601" y="1694367"/>
            <a:chExt cx="1759184" cy="1991940"/>
          </a:xfrm>
        </p:grpSpPr>
        <p:sp>
          <p:nvSpPr>
            <p:cNvPr id="646" name="Google Shape;646;p84"/>
            <p:cNvSpPr txBox="1"/>
            <p:nvPr/>
          </p:nvSpPr>
          <p:spPr>
            <a:xfrm>
              <a:off x="3968310" y="1694367"/>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47" name="Google Shape;647;p84"/>
            <p:cNvSpPr txBox="1"/>
            <p:nvPr/>
          </p:nvSpPr>
          <p:spPr>
            <a:xfrm>
              <a:off x="3679428" y="2092434"/>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48" name="Google Shape;648;p84"/>
            <p:cNvSpPr txBox="1"/>
            <p:nvPr/>
          </p:nvSpPr>
          <p:spPr>
            <a:xfrm>
              <a:off x="3847694" y="2908607"/>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49" name="Google Shape;649;p84"/>
            <p:cNvSpPr txBox="1"/>
            <p:nvPr/>
          </p:nvSpPr>
          <p:spPr>
            <a:xfrm>
              <a:off x="4719858" y="2143234"/>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50" name="Google Shape;650;p84"/>
            <p:cNvSpPr txBox="1"/>
            <p:nvPr/>
          </p:nvSpPr>
          <p:spPr>
            <a:xfrm>
              <a:off x="3727653" y="2322893"/>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51" name="Google Shape;651;p84"/>
            <p:cNvSpPr txBox="1"/>
            <p:nvPr/>
          </p:nvSpPr>
          <p:spPr>
            <a:xfrm>
              <a:off x="4250444" y="1953727"/>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52" name="Google Shape;652;p84"/>
            <p:cNvSpPr txBox="1"/>
            <p:nvPr/>
          </p:nvSpPr>
          <p:spPr>
            <a:xfrm>
              <a:off x="3941894" y="2206734"/>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53" name="Google Shape;653;p84"/>
            <p:cNvSpPr txBox="1"/>
            <p:nvPr/>
          </p:nvSpPr>
          <p:spPr>
            <a:xfrm>
              <a:off x="3979510" y="2445290"/>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54" name="Google Shape;654;p84"/>
            <p:cNvSpPr txBox="1"/>
            <p:nvPr/>
          </p:nvSpPr>
          <p:spPr>
            <a:xfrm>
              <a:off x="3950362" y="2712332"/>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55" name="Google Shape;655;p84"/>
            <p:cNvSpPr txBox="1"/>
            <p:nvPr/>
          </p:nvSpPr>
          <p:spPr>
            <a:xfrm>
              <a:off x="4250444" y="2345235"/>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56" name="Google Shape;656;p84"/>
            <p:cNvSpPr txBox="1"/>
            <p:nvPr/>
          </p:nvSpPr>
          <p:spPr>
            <a:xfrm>
              <a:off x="4541091" y="2345235"/>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57" name="Google Shape;657;p84"/>
            <p:cNvSpPr txBox="1"/>
            <p:nvPr/>
          </p:nvSpPr>
          <p:spPr>
            <a:xfrm>
              <a:off x="4579057" y="3051426"/>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58" name="Google Shape;658;p84"/>
            <p:cNvSpPr txBox="1"/>
            <p:nvPr/>
          </p:nvSpPr>
          <p:spPr>
            <a:xfrm>
              <a:off x="4900410" y="2004735"/>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59" name="Google Shape;659;p84"/>
            <p:cNvSpPr txBox="1"/>
            <p:nvPr/>
          </p:nvSpPr>
          <p:spPr>
            <a:xfrm>
              <a:off x="4743251" y="2989332"/>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60" name="Google Shape;660;p84"/>
            <p:cNvSpPr txBox="1"/>
            <p:nvPr/>
          </p:nvSpPr>
          <p:spPr>
            <a:xfrm>
              <a:off x="4303650" y="2783638"/>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61" name="Google Shape;661;p84"/>
            <p:cNvSpPr txBox="1"/>
            <p:nvPr/>
          </p:nvSpPr>
          <p:spPr>
            <a:xfrm>
              <a:off x="3697653" y="3185607"/>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62" name="Google Shape;662;p84"/>
            <p:cNvSpPr txBox="1"/>
            <p:nvPr/>
          </p:nvSpPr>
          <p:spPr>
            <a:xfrm>
              <a:off x="4086322" y="3060638"/>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63" name="Google Shape;663;p84"/>
            <p:cNvSpPr txBox="1"/>
            <p:nvPr/>
          </p:nvSpPr>
          <p:spPr>
            <a:xfrm>
              <a:off x="4911185" y="2583788"/>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64" name="Google Shape;664;p84"/>
            <p:cNvSpPr txBox="1"/>
            <p:nvPr/>
          </p:nvSpPr>
          <p:spPr>
            <a:xfrm>
              <a:off x="4479974" y="2860788"/>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65" name="Google Shape;665;p84"/>
            <p:cNvSpPr txBox="1"/>
            <p:nvPr/>
          </p:nvSpPr>
          <p:spPr>
            <a:xfrm>
              <a:off x="3492034" y="1881814"/>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66" name="Google Shape;666;p84"/>
            <p:cNvSpPr txBox="1"/>
            <p:nvPr/>
          </p:nvSpPr>
          <p:spPr>
            <a:xfrm>
              <a:off x="3488601" y="2736533"/>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667" name="Google Shape;667;p84"/>
            <p:cNvSpPr txBox="1"/>
            <p:nvPr/>
          </p:nvSpPr>
          <p:spPr>
            <a:xfrm>
              <a:off x="4550526" y="2594294"/>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grpSp>
      <p:grpSp>
        <p:nvGrpSpPr>
          <p:cNvPr id="668" name="Google Shape;668;p84"/>
          <p:cNvGrpSpPr/>
          <p:nvPr/>
        </p:nvGrpSpPr>
        <p:grpSpPr>
          <a:xfrm>
            <a:off x="611890" y="862385"/>
            <a:ext cx="2961432" cy="2532900"/>
            <a:chOff x="2488757" y="1880394"/>
            <a:chExt cx="2961432" cy="2532900"/>
          </a:xfrm>
        </p:grpSpPr>
        <p:cxnSp>
          <p:nvCxnSpPr>
            <p:cNvPr id="669" name="Google Shape;669;p84"/>
            <p:cNvCxnSpPr/>
            <p:nvPr/>
          </p:nvCxnSpPr>
          <p:spPr>
            <a:xfrm>
              <a:off x="2488757" y="3522302"/>
              <a:ext cx="2961300" cy="0"/>
            </a:xfrm>
            <a:prstGeom prst="straightConnector1">
              <a:avLst/>
            </a:prstGeom>
            <a:noFill/>
            <a:ln cap="flat" cmpd="sng" w="25400">
              <a:solidFill>
                <a:srgbClr val="7F7F7F"/>
              </a:solidFill>
              <a:prstDash val="dash"/>
              <a:round/>
              <a:headEnd len="sm" w="sm" type="none"/>
              <a:tailEnd len="sm" w="sm" type="none"/>
            </a:ln>
          </p:spPr>
        </p:cxnSp>
        <p:cxnSp>
          <p:nvCxnSpPr>
            <p:cNvPr id="670" name="Google Shape;670;p84"/>
            <p:cNvCxnSpPr/>
            <p:nvPr/>
          </p:nvCxnSpPr>
          <p:spPr>
            <a:xfrm flipH="1">
              <a:off x="3575171" y="1880394"/>
              <a:ext cx="12000" cy="2507700"/>
            </a:xfrm>
            <a:prstGeom prst="straightConnector1">
              <a:avLst/>
            </a:prstGeom>
            <a:noFill/>
            <a:ln cap="flat" cmpd="sng" w="25400">
              <a:solidFill>
                <a:srgbClr val="7F7F7F"/>
              </a:solidFill>
              <a:prstDash val="dash"/>
              <a:round/>
              <a:headEnd len="sm" w="sm" type="none"/>
              <a:tailEnd len="sm" w="sm" type="none"/>
            </a:ln>
          </p:spPr>
        </p:cxnSp>
        <p:cxnSp>
          <p:nvCxnSpPr>
            <p:cNvPr id="671" name="Google Shape;671;p84"/>
            <p:cNvCxnSpPr/>
            <p:nvPr/>
          </p:nvCxnSpPr>
          <p:spPr>
            <a:xfrm>
              <a:off x="5039871" y="1880394"/>
              <a:ext cx="0" cy="2532900"/>
            </a:xfrm>
            <a:prstGeom prst="straightConnector1">
              <a:avLst/>
            </a:prstGeom>
            <a:noFill/>
            <a:ln cap="flat" cmpd="sng" w="25400">
              <a:solidFill>
                <a:srgbClr val="7F7F7F"/>
              </a:solidFill>
              <a:prstDash val="dash"/>
              <a:round/>
              <a:headEnd len="sm" w="sm" type="none"/>
              <a:tailEnd len="sm" w="sm" type="none"/>
            </a:ln>
          </p:spPr>
        </p:cxnSp>
        <p:cxnSp>
          <p:nvCxnSpPr>
            <p:cNvPr id="672" name="Google Shape;672;p84"/>
            <p:cNvCxnSpPr/>
            <p:nvPr/>
          </p:nvCxnSpPr>
          <p:spPr>
            <a:xfrm>
              <a:off x="2505689" y="2189090"/>
              <a:ext cx="2944500" cy="0"/>
            </a:xfrm>
            <a:prstGeom prst="straightConnector1">
              <a:avLst/>
            </a:prstGeom>
            <a:noFill/>
            <a:ln cap="flat" cmpd="sng" w="25400">
              <a:solidFill>
                <a:srgbClr val="7F7F7F"/>
              </a:solidFill>
              <a:prstDash val="dash"/>
              <a:round/>
              <a:headEnd len="sm" w="sm" type="none"/>
              <a:tailEnd len="sm" w="sm" type="none"/>
            </a:ln>
          </p:spPr>
        </p:cxnSp>
      </p:grpSp>
      <p:grpSp>
        <p:nvGrpSpPr>
          <p:cNvPr id="673" name="Google Shape;673;p84"/>
          <p:cNvGrpSpPr/>
          <p:nvPr/>
        </p:nvGrpSpPr>
        <p:grpSpPr>
          <a:xfrm>
            <a:off x="677324" y="790244"/>
            <a:ext cx="2985771" cy="2528802"/>
            <a:chOff x="2494643" y="1585750"/>
            <a:chExt cx="2985771" cy="2528802"/>
          </a:xfrm>
        </p:grpSpPr>
        <p:pic>
          <p:nvPicPr>
            <p:cNvPr id="674" name="Google Shape;674;p84"/>
            <p:cNvPicPr preferRelativeResize="0"/>
            <p:nvPr/>
          </p:nvPicPr>
          <p:blipFill rotWithShape="1">
            <a:blip r:embed="rId7">
              <a:alphaModFix/>
            </a:blip>
            <a:srcRect b="0" l="0" r="0" t="0"/>
            <a:stretch/>
          </p:blipFill>
          <p:spPr>
            <a:xfrm>
              <a:off x="3005622" y="3793083"/>
              <a:ext cx="428625" cy="321469"/>
            </a:xfrm>
            <a:prstGeom prst="rect">
              <a:avLst/>
            </a:prstGeom>
            <a:noFill/>
            <a:ln>
              <a:noFill/>
            </a:ln>
          </p:spPr>
        </p:pic>
        <p:pic>
          <p:nvPicPr>
            <p:cNvPr id="675" name="Google Shape;675;p84"/>
            <p:cNvPicPr preferRelativeResize="0"/>
            <p:nvPr/>
          </p:nvPicPr>
          <p:blipFill rotWithShape="1">
            <a:blip r:embed="rId7">
              <a:alphaModFix/>
            </a:blip>
            <a:srcRect b="0" l="0" r="0" t="0"/>
            <a:stretch/>
          </p:blipFill>
          <p:spPr>
            <a:xfrm>
              <a:off x="5051789" y="3781173"/>
              <a:ext cx="428625" cy="321469"/>
            </a:xfrm>
            <a:prstGeom prst="rect">
              <a:avLst/>
            </a:prstGeom>
            <a:noFill/>
            <a:ln>
              <a:noFill/>
            </a:ln>
          </p:spPr>
        </p:pic>
        <p:pic>
          <p:nvPicPr>
            <p:cNvPr id="676" name="Google Shape;676;p84"/>
            <p:cNvPicPr preferRelativeResize="0"/>
            <p:nvPr/>
          </p:nvPicPr>
          <p:blipFill rotWithShape="1">
            <a:blip r:embed="rId8">
              <a:alphaModFix/>
            </a:blip>
            <a:srcRect b="0" l="0" r="0" t="0"/>
            <a:stretch/>
          </p:blipFill>
          <p:spPr>
            <a:xfrm>
              <a:off x="3616680" y="3861355"/>
              <a:ext cx="289560" cy="210503"/>
            </a:xfrm>
            <a:prstGeom prst="rect">
              <a:avLst/>
            </a:prstGeom>
            <a:noFill/>
            <a:ln>
              <a:noFill/>
            </a:ln>
          </p:spPr>
        </p:pic>
        <p:pic>
          <p:nvPicPr>
            <p:cNvPr id="677" name="Google Shape;677;p84"/>
            <p:cNvPicPr preferRelativeResize="0"/>
            <p:nvPr/>
          </p:nvPicPr>
          <p:blipFill rotWithShape="1">
            <a:blip r:embed="rId8">
              <a:alphaModFix/>
            </a:blip>
            <a:srcRect b="0" l="0" r="0" t="0"/>
            <a:stretch/>
          </p:blipFill>
          <p:spPr>
            <a:xfrm>
              <a:off x="4112483" y="3861355"/>
              <a:ext cx="289560" cy="210503"/>
            </a:xfrm>
            <a:prstGeom prst="rect">
              <a:avLst/>
            </a:prstGeom>
            <a:noFill/>
            <a:ln>
              <a:noFill/>
            </a:ln>
          </p:spPr>
        </p:pic>
        <p:pic>
          <p:nvPicPr>
            <p:cNvPr id="678" name="Google Shape;678;p84"/>
            <p:cNvPicPr preferRelativeResize="0"/>
            <p:nvPr/>
          </p:nvPicPr>
          <p:blipFill rotWithShape="1">
            <a:blip r:embed="rId8">
              <a:alphaModFix/>
            </a:blip>
            <a:srcRect b="0" l="0" r="0" t="0"/>
            <a:stretch/>
          </p:blipFill>
          <p:spPr>
            <a:xfrm>
              <a:off x="4542897" y="3872838"/>
              <a:ext cx="289560" cy="210503"/>
            </a:xfrm>
            <a:prstGeom prst="rect">
              <a:avLst/>
            </a:prstGeom>
            <a:noFill/>
            <a:ln>
              <a:noFill/>
            </a:ln>
          </p:spPr>
        </p:pic>
        <p:pic>
          <p:nvPicPr>
            <p:cNvPr id="679" name="Google Shape;679;p84"/>
            <p:cNvPicPr preferRelativeResize="0"/>
            <p:nvPr/>
          </p:nvPicPr>
          <p:blipFill rotWithShape="1">
            <a:blip r:embed="rId7">
              <a:alphaModFix/>
            </a:blip>
            <a:srcRect b="0" l="0" r="0" t="0"/>
            <a:stretch/>
          </p:blipFill>
          <p:spPr>
            <a:xfrm>
              <a:off x="2494643" y="1585750"/>
              <a:ext cx="428625" cy="321469"/>
            </a:xfrm>
            <a:prstGeom prst="rect">
              <a:avLst/>
            </a:prstGeom>
            <a:noFill/>
            <a:ln>
              <a:noFill/>
            </a:ln>
          </p:spPr>
        </p:pic>
        <p:pic>
          <p:nvPicPr>
            <p:cNvPr id="680" name="Google Shape;680;p84"/>
            <p:cNvPicPr preferRelativeResize="0"/>
            <p:nvPr/>
          </p:nvPicPr>
          <p:blipFill rotWithShape="1">
            <a:blip r:embed="rId8">
              <a:alphaModFix/>
            </a:blip>
            <a:srcRect b="0" l="0" r="0" t="0"/>
            <a:stretch/>
          </p:blipFill>
          <p:spPr>
            <a:xfrm>
              <a:off x="2551062" y="2948453"/>
              <a:ext cx="289560" cy="210503"/>
            </a:xfrm>
            <a:prstGeom prst="rect">
              <a:avLst/>
            </a:prstGeom>
            <a:noFill/>
            <a:ln>
              <a:noFill/>
            </a:ln>
          </p:spPr>
        </p:pic>
        <p:pic>
          <p:nvPicPr>
            <p:cNvPr id="681" name="Google Shape;681;p84"/>
            <p:cNvPicPr preferRelativeResize="0"/>
            <p:nvPr/>
          </p:nvPicPr>
          <p:blipFill rotWithShape="1">
            <a:blip r:embed="rId8">
              <a:alphaModFix/>
            </a:blip>
            <a:srcRect b="0" l="0" r="0" t="0"/>
            <a:stretch/>
          </p:blipFill>
          <p:spPr>
            <a:xfrm>
              <a:off x="2551062" y="2538345"/>
              <a:ext cx="289560" cy="210503"/>
            </a:xfrm>
            <a:prstGeom prst="rect">
              <a:avLst/>
            </a:prstGeom>
            <a:noFill/>
            <a:ln>
              <a:noFill/>
            </a:ln>
          </p:spPr>
        </p:pic>
        <p:pic>
          <p:nvPicPr>
            <p:cNvPr id="682" name="Google Shape;682;p84"/>
            <p:cNvPicPr preferRelativeResize="0"/>
            <p:nvPr/>
          </p:nvPicPr>
          <p:blipFill rotWithShape="1">
            <a:blip r:embed="rId8">
              <a:alphaModFix/>
            </a:blip>
            <a:srcRect b="0" l="0" r="0" t="0"/>
            <a:stretch/>
          </p:blipFill>
          <p:spPr>
            <a:xfrm>
              <a:off x="2560540" y="2117489"/>
              <a:ext cx="289560" cy="210503"/>
            </a:xfrm>
            <a:prstGeom prst="rect">
              <a:avLst/>
            </a:prstGeom>
            <a:noFill/>
            <a:ln>
              <a:noFill/>
            </a:ln>
          </p:spPr>
        </p:pic>
        <p:pic>
          <p:nvPicPr>
            <p:cNvPr id="683" name="Google Shape;683;p84"/>
            <p:cNvPicPr preferRelativeResize="0"/>
            <p:nvPr/>
          </p:nvPicPr>
          <p:blipFill rotWithShape="1">
            <a:blip r:embed="rId7">
              <a:alphaModFix/>
            </a:blip>
            <a:srcRect b="0" l="0" r="0" t="0"/>
            <a:stretch/>
          </p:blipFill>
          <p:spPr>
            <a:xfrm>
              <a:off x="2503785" y="3328228"/>
              <a:ext cx="428625" cy="321469"/>
            </a:xfrm>
            <a:prstGeom prst="rect">
              <a:avLst/>
            </a:prstGeom>
            <a:noFill/>
            <a:ln>
              <a:noFill/>
            </a:ln>
          </p:spPr>
        </p:pic>
      </p:grpSp>
      <p:sp>
        <p:nvSpPr>
          <p:cNvPr id="684" name="Google Shape;684;p84"/>
          <p:cNvSpPr txBox="1"/>
          <p:nvPr/>
        </p:nvSpPr>
        <p:spPr>
          <a:xfrm>
            <a:off x="-139700" y="2844801"/>
            <a:ext cx="184500" cy="3693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bin"/>
              <a:ea typeface="Cabin"/>
              <a:cs typeface="Cabin"/>
              <a:sym typeface="Cabin"/>
            </a:endParaRPr>
          </a:p>
        </p:txBody>
      </p:sp>
      <p:sp>
        <p:nvSpPr>
          <p:cNvPr id="685" name="Google Shape;685;p84"/>
          <p:cNvSpPr txBox="1"/>
          <p:nvPr/>
        </p:nvSpPr>
        <p:spPr>
          <a:xfrm>
            <a:off x="1955905" y="22876"/>
            <a:ext cx="1014300" cy="4002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Bioclim</a:t>
            </a:r>
            <a:endParaRPr b="0" i="0" sz="2000" u="none" cap="none" strike="noStrike">
              <a:solidFill>
                <a:schemeClr val="dk1"/>
              </a:solidFill>
              <a:latin typeface="Cabin"/>
              <a:ea typeface="Cabin"/>
              <a:cs typeface="Cabin"/>
              <a:sym typeface="Cabin"/>
            </a:endParaRPr>
          </a:p>
        </p:txBody>
      </p:sp>
      <p:pic>
        <p:nvPicPr>
          <p:cNvPr id="686" name="Google Shape;686;p84"/>
          <p:cNvPicPr preferRelativeResize="0"/>
          <p:nvPr/>
        </p:nvPicPr>
        <p:blipFill rotWithShape="1">
          <a:blip r:embed="rId9">
            <a:alphaModFix/>
          </a:blip>
          <a:srcRect b="0" l="0" r="0" t="0"/>
          <a:stretch/>
        </p:blipFill>
        <p:spPr>
          <a:xfrm>
            <a:off x="5941939" y="3278498"/>
            <a:ext cx="1805339" cy="1805339"/>
          </a:xfrm>
          <a:prstGeom prst="rect">
            <a:avLst/>
          </a:prstGeom>
          <a:noFill/>
          <a:ln>
            <a:noFill/>
          </a:ln>
        </p:spPr>
      </p:pic>
      <p:sp>
        <p:nvSpPr>
          <p:cNvPr id="687" name="Google Shape;687;p84"/>
          <p:cNvSpPr txBox="1"/>
          <p:nvPr/>
        </p:nvSpPr>
        <p:spPr>
          <a:xfrm>
            <a:off x="4293576" y="4665817"/>
            <a:ext cx="1735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rgbClr val="000000"/>
                </a:solidFill>
                <a:latin typeface="Arial"/>
                <a:ea typeface="Arial"/>
                <a:cs typeface="Arial"/>
                <a:sym typeface="Arial"/>
                <a:hlinkClick r:id="rId10">
                  <a:extLst>
                    <a:ext uri="{A12FA001-AC4F-418D-AE19-62706E023703}">
                      <ahyp:hlinkClr val="tx"/>
                    </a:ext>
                  </a:extLst>
                </a:hlinkClick>
              </a:rPr>
              <a:t>https://developers.google.com/earth-engine/datasets</a:t>
            </a:r>
            <a:r>
              <a:rPr b="0" i="0" lang="en" sz="9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4F6128"/>
              </a:buClr>
              <a:buSzPts val="2400"/>
              <a:buFont typeface="Calibri"/>
              <a:buNone/>
            </a:pPr>
            <a:r>
              <a:rPr lang="en"/>
              <a:t>Ecological Niche Modelling</a:t>
            </a:r>
            <a:endParaRPr/>
          </a:p>
        </p:txBody>
      </p:sp>
      <p:sp>
        <p:nvSpPr>
          <p:cNvPr id="694" name="Google Shape;694;p85"/>
          <p:cNvSpPr txBox="1"/>
          <p:nvPr>
            <p:ph idx="1" type="body"/>
          </p:nvPr>
        </p:nvSpPr>
        <p:spPr>
          <a:xfrm>
            <a:off x="2229547" y="1550014"/>
            <a:ext cx="2050200" cy="1967700"/>
          </a:xfrm>
          <a:prstGeom prst="rect">
            <a:avLst/>
          </a:prstGeom>
          <a:noFill/>
          <a:ln>
            <a:noFill/>
          </a:ln>
        </p:spPr>
        <p:txBody>
          <a:bodyPr anchorCtr="0" anchor="t" bIns="45700" lIns="91425" spcFirstLastPara="1" rIns="91425" wrap="square" tIns="45700">
            <a:normAutofit/>
          </a:bodyPr>
          <a:lstStyle/>
          <a:p>
            <a:pPr indent="-192881" lvl="0" marL="192881" rtl="0" algn="l">
              <a:lnSpc>
                <a:spcPct val="100000"/>
              </a:lnSpc>
              <a:spcBef>
                <a:spcPts val="0"/>
              </a:spcBef>
              <a:spcAft>
                <a:spcPts val="0"/>
              </a:spcAft>
              <a:buClr>
                <a:srgbClr val="244061"/>
              </a:buClr>
              <a:buSzPts val="1800"/>
              <a:buChar char="•"/>
            </a:pPr>
            <a:r>
              <a:rPr lang="en"/>
              <a:t>Correlates species occurrences with environmental variables</a:t>
            </a:r>
            <a:endParaRPr/>
          </a:p>
          <a:p>
            <a:pPr indent="0" lvl="0" marL="0" rtl="0" algn="l">
              <a:lnSpc>
                <a:spcPct val="100000"/>
              </a:lnSpc>
              <a:spcBef>
                <a:spcPts val="360"/>
              </a:spcBef>
              <a:spcAft>
                <a:spcPts val="0"/>
              </a:spcAft>
              <a:buClr>
                <a:srgbClr val="244061"/>
              </a:buClr>
              <a:buSzPts val="1800"/>
              <a:buNone/>
            </a:pPr>
            <a:r>
              <a:t/>
            </a:r>
            <a:endParaRPr/>
          </a:p>
        </p:txBody>
      </p:sp>
      <p:sp>
        <p:nvSpPr>
          <p:cNvPr id="695" name="Google Shape;695;p85"/>
          <p:cNvSpPr/>
          <p:nvPr/>
        </p:nvSpPr>
        <p:spPr>
          <a:xfrm>
            <a:off x="5494808" y="2979764"/>
            <a:ext cx="303900" cy="30390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696" name="Google Shape;696;p85"/>
          <p:cNvSpPr/>
          <p:nvPr/>
        </p:nvSpPr>
        <p:spPr>
          <a:xfrm>
            <a:off x="5798801" y="2979764"/>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697" name="Google Shape;697;p85"/>
          <p:cNvSpPr/>
          <p:nvPr/>
        </p:nvSpPr>
        <p:spPr>
          <a:xfrm>
            <a:off x="6102794" y="2979764"/>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698" name="Google Shape;698;p85"/>
          <p:cNvSpPr/>
          <p:nvPr/>
        </p:nvSpPr>
        <p:spPr>
          <a:xfrm>
            <a:off x="6406787" y="2979764"/>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699" name="Google Shape;699;p85"/>
          <p:cNvSpPr/>
          <p:nvPr/>
        </p:nvSpPr>
        <p:spPr>
          <a:xfrm>
            <a:off x="5494808" y="3280020"/>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00" name="Google Shape;700;p85"/>
          <p:cNvSpPr/>
          <p:nvPr/>
        </p:nvSpPr>
        <p:spPr>
          <a:xfrm>
            <a:off x="5798801" y="3280020"/>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01" name="Google Shape;701;p85"/>
          <p:cNvSpPr/>
          <p:nvPr/>
        </p:nvSpPr>
        <p:spPr>
          <a:xfrm>
            <a:off x="6102794" y="3280020"/>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02" name="Google Shape;702;p85"/>
          <p:cNvSpPr/>
          <p:nvPr/>
        </p:nvSpPr>
        <p:spPr>
          <a:xfrm>
            <a:off x="6406787" y="3280020"/>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03" name="Google Shape;703;p85"/>
          <p:cNvSpPr/>
          <p:nvPr/>
        </p:nvSpPr>
        <p:spPr>
          <a:xfrm>
            <a:off x="5494808" y="3582647"/>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04" name="Google Shape;704;p85"/>
          <p:cNvSpPr/>
          <p:nvPr/>
        </p:nvSpPr>
        <p:spPr>
          <a:xfrm>
            <a:off x="5798801" y="3582647"/>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05" name="Google Shape;705;p85"/>
          <p:cNvSpPr/>
          <p:nvPr/>
        </p:nvSpPr>
        <p:spPr>
          <a:xfrm>
            <a:off x="6102794" y="3582647"/>
            <a:ext cx="303900" cy="30390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06" name="Google Shape;706;p85"/>
          <p:cNvSpPr/>
          <p:nvPr/>
        </p:nvSpPr>
        <p:spPr>
          <a:xfrm>
            <a:off x="6406787" y="3582647"/>
            <a:ext cx="303900" cy="30390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07" name="Google Shape;707;p85"/>
          <p:cNvSpPr/>
          <p:nvPr/>
        </p:nvSpPr>
        <p:spPr>
          <a:xfrm>
            <a:off x="5494808" y="3884648"/>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08" name="Google Shape;708;p85"/>
          <p:cNvSpPr/>
          <p:nvPr/>
        </p:nvSpPr>
        <p:spPr>
          <a:xfrm>
            <a:off x="5798801" y="3884648"/>
            <a:ext cx="303900" cy="30390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09" name="Google Shape;709;p85"/>
          <p:cNvSpPr/>
          <p:nvPr/>
        </p:nvSpPr>
        <p:spPr>
          <a:xfrm>
            <a:off x="6102794" y="3884648"/>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10" name="Google Shape;710;p85"/>
          <p:cNvSpPr/>
          <p:nvPr/>
        </p:nvSpPr>
        <p:spPr>
          <a:xfrm>
            <a:off x="6406787" y="3884648"/>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11" name="Google Shape;711;p85"/>
          <p:cNvSpPr txBox="1"/>
          <p:nvPr/>
        </p:nvSpPr>
        <p:spPr>
          <a:xfrm>
            <a:off x="4393247" y="1842942"/>
            <a:ext cx="11112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rgbClr val="244061"/>
                </a:solidFill>
                <a:latin typeface="Calibri"/>
                <a:ea typeface="Calibri"/>
                <a:cs typeface="Calibri"/>
                <a:sym typeface="Calibri"/>
              </a:rPr>
              <a:t>Current distribution</a:t>
            </a:r>
            <a:endParaRPr b="0" i="0" sz="1400" u="none" cap="none" strike="noStrike">
              <a:solidFill>
                <a:srgbClr val="000000"/>
              </a:solidFill>
              <a:latin typeface="Arial"/>
              <a:ea typeface="Arial"/>
              <a:cs typeface="Arial"/>
              <a:sym typeface="Arial"/>
            </a:endParaRPr>
          </a:p>
        </p:txBody>
      </p:sp>
      <p:sp>
        <p:nvSpPr>
          <p:cNvPr id="712" name="Google Shape;712;p85"/>
          <p:cNvSpPr txBox="1"/>
          <p:nvPr/>
        </p:nvSpPr>
        <p:spPr>
          <a:xfrm>
            <a:off x="4279798" y="3477278"/>
            <a:ext cx="12393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rgbClr val="244061"/>
                </a:solidFill>
                <a:latin typeface="Calibri"/>
                <a:ea typeface="Calibri"/>
                <a:cs typeface="Calibri"/>
                <a:sym typeface="Calibri"/>
              </a:rPr>
              <a:t>Future distribution</a:t>
            </a:r>
            <a:endParaRPr b="0" i="0" sz="1400" u="none" cap="none" strike="noStrike">
              <a:solidFill>
                <a:srgbClr val="000000"/>
              </a:solidFill>
              <a:latin typeface="Arial"/>
              <a:ea typeface="Arial"/>
              <a:cs typeface="Arial"/>
              <a:sym typeface="Arial"/>
            </a:endParaRPr>
          </a:p>
        </p:txBody>
      </p:sp>
      <p:pic>
        <p:nvPicPr>
          <p:cNvPr id="713" name="Google Shape;713;p85"/>
          <p:cNvPicPr preferRelativeResize="0"/>
          <p:nvPr/>
        </p:nvPicPr>
        <p:blipFill rotWithShape="1">
          <a:blip r:embed="rId3">
            <a:alphaModFix/>
          </a:blip>
          <a:srcRect b="0" l="0" r="0" t="0"/>
          <a:stretch/>
        </p:blipFill>
        <p:spPr>
          <a:xfrm>
            <a:off x="5499661" y="3002355"/>
            <a:ext cx="243782" cy="277678"/>
          </a:xfrm>
          <a:prstGeom prst="rect">
            <a:avLst/>
          </a:prstGeom>
          <a:noFill/>
          <a:ln>
            <a:noFill/>
          </a:ln>
        </p:spPr>
      </p:pic>
      <p:pic>
        <p:nvPicPr>
          <p:cNvPr id="714" name="Google Shape;714;p85"/>
          <p:cNvPicPr preferRelativeResize="0"/>
          <p:nvPr/>
        </p:nvPicPr>
        <p:blipFill rotWithShape="1">
          <a:blip r:embed="rId3">
            <a:alphaModFix/>
          </a:blip>
          <a:srcRect b="0" l="0" r="0" t="0"/>
          <a:stretch/>
        </p:blipFill>
        <p:spPr>
          <a:xfrm>
            <a:off x="6111007" y="3592237"/>
            <a:ext cx="243782" cy="277678"/>
          </a:xfrm>
          <a:prstGeom prst="rect">
            <a:avLst/>
          </a:prstGeom>
          <a:noFill/>
          <a:ln>
            <a:noFill/>
          </a:ln>
        </p:spPr>
      </p:pic>
      <p:pic>
        <p:nvPicPr>
          <p:cNvPr id="715" name="Google Shape;715;p85"/>
          <p:cNvPicPr preferRelativeResize="0"/>
          <p:nvPr/>
        </p:nvPicPr>
        <p:blipFill rotWithShape="1">
          <a:blip r:embed="rId3">
            <a:alphaModFix/>
          </a:blip>
          <a:srcRect b="0" l="0" r="0" t="0"/>
          <a:stretch/>
        </p:blipFill>
        <p:spPr>
          <a:xfrm>
            <a:off x="6422584" y="3592551"/>
            <a:ext cx="243782" cy="277678"/>
          </a:xfrm>
          <a:prstGeom prst="rect">
            <a:avLst/>
          </a:prstGeom>
          <a:noFill/>
          <a:ln>
            <a:noFill/>
          </a:ln>
        </p:spPr>
      </p:pic>
      <p:pic>
        <p:nvPicPr>
          <p:cNvPr id="716" name="Google Shape;716;p85"/>
          <p:cNvPicPr preferRelativeResize="0"/>
          <p:nvPr/>
        </p:nvPicPr>
        <p:blipFill rotWithShape="1">
          <a:blip r:embed="rId3">
            <a:alphaModFix/>
          </a:blip>
          <a:srcRect b="0" l="0" r="0" t="0"/>
          <a:stretch/>
        </p:blipFill>
        <p:spPr>
          <a:xfrm>
            <a:off x="5820956" y="3898156"/>
            <a:ext cx="243782" cy="277678"/>
          </a:xfrm>
          <a:prstGeom prst="rect">
            <a:avLst/>
          </a:prstGeom>
          <a:noFill/>
          <a:ln>
            <a:noFill/>
          </a:ln>
        </p:spPr>
      </p:pic>
      <p:sp>
        <p:nvSpPr>
          <p:cNvPr id="717" name="Google Shape;717;p85"/>
          <p:cNvSpPr/>
          <p:nvPr/>
        </p:nvSpPr>
        <p:spPr>
          <a:xfrm>
            <a:off x="5499660" y="1510754"/>
            <a:ext cx="303900" cy="30630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18" name="Google Shape;718;p85"/>
          <p:cNvSpPr/>
          <p:nvPr/>
        </p:nvSpPr>
        <p:spPr>
          <a:xfrm>
            <a:off x="5803653" y="1510754"/>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19" name="Google Shape;719;p85"/>
          <p:cNvSpPr/>
          <p:nvPr/>
        </p:nvSpPr>
        <p:spPr>
          <a:xfrm>
            <a:off x="6107645" y="1510754"/>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20" name="Google Shape;720;p85"/>
          <p:cNvSpPr/>
          <p:nvPr/>
        </p:nvSpPr>
        <p:spPr>
          <a:xfrm>
            <a:off x="6411638" y="1510754"/>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21" name="Google Shape;721;p85"/>
          <p:cNvSpPr/>
          <p:nvPr/>
        </p:nvSpPr>
        <p:spPr>
          <a:xfrm>
            <a:off x="5499660" y="1817132"/>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22" name="Google Shape;722;p85"/>
          <p:cNvSpPr/>
          <p:nvPr/>
        </p:nvSpPr>
        <p:spPr>
          <a:xfrm>
            <a:off x="5803653" y="1812280"/>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23" name="Google Shape;723;p85"/>
          <p:cNvSpPr/>
          <p:nvPr/>
        </p:nvSpPr>
        <p:spPr>
          <a:xfrm>
            <a:off x="6107645" y="1812280"/>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24" name="Google Shape;724;p85"/>
          <p:cNvSpPr/>
          <p:nvPr/>
        </p:nvSpPr>
        <p:spPr>
          <a:xfrm>
            <a:off x="6411638" y="1812280"/>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25" name="Google Shape;725;p85"/>
          <p:cNvSpPr/>
          <p:nvPr/>
        </p:nvSpPr>
        <p:spPr>
          <a:xfrm>
            <a:off x="5499660" y="2119760"/>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26" name="Google Shape;726;p85"/>
          <p:cNvSpPr/>
          <p:nvPr/>
        </p:nvSpPr>
        <p:spPr>
          <a:xfrm>
            <a:off x="5803653" y="2114402"/>
            <a:ext cx="303900" cy="30390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27" name="Google Shape;727;p85"/>
          <p:cNvSpPr/>
          <p:nvPr/>
        </p:nvSpPr>
        <p:spPr>
          <a:xfrm>
            <a:off x="6107645" y="2114402"/>
            <a:ext cx="303900" cy="30390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28" name="Google Shape;728;p85"/>
          <p:cNvSpPr/>
          <p:nvPr/>
        </p:nvSpPr>
        <p:spPr>
          <a:xfrm>
            <a:off x="6411638" y="2114402"/>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29" name="Google Shape;729;p85"/>
          <p:cNvSpPr/>
          <p:nvPr/>
        </p:nvSpPr>
        <p:spPr>
          <a:xfrm>
            <a:off x="5499660" y="2416403"/>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30" name="Google Shape;730;p85"/>
          <p:cNvSpPr/>
          <p:nvPr/>
        </p:nvSpPr>
        <p:spPr>
          <a:xfrm>
            <a:off x="5803653" y="2416403"/>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31" name="Google Shape;731;p85"/>
          <p:cNvSpPr/>
          <p:nvPr/>
        </p:nvSpPr>
        <p:spPr>
          <a:xfrm>
            <a:off x="6107645" y="2416403"/>
            <a:ext cx="303900" cy="30390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sp>
        <p:nvSpPr>
          <p:cNvPr id="732" name="Google Shape;732;p85"/>
          <p:cNvSpPr/>
          <p:nvPr/>
        </p:nvSpPr>
        <p:spPr>
          <a:xfrm>
            <a:off x="6411638" y="2416403"/>
            <a:ext cx="303900" cy="303900"/>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rgbClr val="FFFFFF"/>
              </a:solidFill>
              <a:latin typeface="Calibri"/>
              <a:ea typeface="Calibri"/>
              <a:cs typeface="Calibri"/>
              <a:sym typeface="Calibri"/>
            </a:endParaRPr>
          </a:p>
        </p:txBody>
      </p:sp>
      <p:pic>
        <p:nvPicPr>
          <p:cNvPr id="733" name="Google Shape;733;p85"/>
          <p:cNvPicPr preferRelativeResize="0"/>
          <p:nvPr/>
        </p:nvPicPr>
        <p:blipFill rotWithShape="1">
          <a:blip r:embed="rId3">
            <a:alphaModFix/>
          </a:blip>
          <a:srcRect b="0" l="0" r="0" t="0"/>
          <a:stretch/>
        </p:blipFill>
        <p:spPr>
          <a:xfrm>
            <a:off x="5516084" y="1526391"/>
            <a:ext cx="243782" cy="277678"/>
          </a:xfrm>
          <a:prstGeom prst="rect">
            <a:avLst/>
          </a:prstGeom>
          <a:noFill/>
          <a:ln>
            <a:noFill/>
          </a:ln>
        </p:spPr>
      </p:pic>
      <p:pic>
        <p:nvPicPr>
          <p:cNvPr id="734" name="Google Shape;734;p85"/>
          <p:cNvPicPr preferRelativeResize="0"/>
          <p:nvPr/>
        </p:nvPicPr>
        <p:blipFill rotWithShape="1">
          <a:blip r:embed="rId3">
            <a:alphaModFix/>
          </a:blip>
          <a:srcRect b="0" l="0" r="0" t="0"/>
          <a:stretch/>
        </p:blipFill>
        <p:spPr>
          <a:xfrm>
            <a:off x="5845590" y="2119773"/>
            <a:ext cx="243782" cy="277678"/>
          </a:xfrm>
          <a:prstGeom prst="rect">
            <a:avLst/>
          </a:prstGeom>
          <a:noFill/>
          <a:ln>
            <a:noFill/>
          </a:ln>
        </p:spPr>
      </p:pic>
      <p:pic>
        <p:nvPicPr>
          <p:cNvPr id="735" name="Google Shape;735;p85"/>
          <p:cNvPicPr preferRelativeResize="0"/>
          <p:nvPr/>
        </p:nvPicPr>
        <p:blipFill rotWithShape="1">
          <a:blip r:embed="rId3">
            <a:alphaModFix/>
          </a:blip>
          <a:srcRect b="0" l="0" r="0" t="0"/>
          <a:stretch/>
        </p:blipFill>
        <p:spPr>
          <a:xfrm>
            <a:off x="6163006" y="2442722"/>
            <a:ext cx="243782" cy="277678"/>
          </a:xfrm>
          <a:prstGeom prst="rect">
            <a:avLst/>
          </a:prstGeom>
          <a:noFill/>
          <a:ln>
            <a:noFill/>
          </a:ln>
        </p:spPr>
      </p:pic>
      <p:grpSp>
        <p:nvGrpSpPr>
          <p:cNvPr id="736" name="Google Shape;736;p85"/>
          <p:cNvGrpSpPr/>
          <p:nvPr/>
        </p:nvGrpSpPr>
        <p:grpSpPr>
          <a:xfrm>
            <a:off x="80673" y="82553"/>
            <a:ext cx="2596487" cy="519300"/>
            <a:chOff x="180547" y="76051"/>
            <a:chExt cx="2596487" cy="519300"/>
          </a:xfrm>
        </p:grpSpPr>
        <p:sp>
          <p:nvSpPr>
            <p:cNvPr id="737" name="Google Shape;737;p85"/>
            <p:cNvSpPr/>
            <p:nvPr/>
          </p:nvSpPr>
          <p:spPr>
            <a:xfrm rot="-5400000">
              <a:off x="178597" y="90880"/>
              <a:ext cx="500700" cy="496800"/>
            </a:xfrm>
            <a:prstGeom prst="round2SameRect">
              <a:avLst>
                <a:gd fmla="val 16667" name="adj1"/>
                <a:gd fmla="val 0" name="adj2"/>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bin"/>
                <a:ea typeface="Cabin"/>
                <a:cs typeface="Cabin"/>
                <a:sym typeface="Cabin"/>
              </a:endParaRPr>
            </a:p>
          </p:txBody>
        </p:sp>
        <p:sp>
          <p:nvSpPr>
            <p:cNvPr id="738" name="Google Shape;738;p85"/>
            <p:cNvSpPr/>
            <p:nvPr/>
          </p:nvSpPr>
          <p:spPr>
            <a:xfrm>
              <a:off x="677334" y="88903"/>
              <a:ext cx="2099700" cy="500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bin"/>
                <a:ea typeface="Cabin"/>
                <a:cs typeface="Cabin"/>
                <a:sym typeface="Cabin"/>
              </a:endParaRPr>
            </a:p>
          </p:txBody>
        </p:sp>
        <p:sp>
          <p:nvSpPr>
            <p:cNvPr id="739" name="Google Shape;739;p85"/>
            <p:cNvSpPr txBox="1"/>
            <p:nvPr/>
          </p:nvSpPr>
          <p:spPr>
            <a:xfrm>
              <a:off x="233790" y="76051"/>
              <a:ext cx="390300" cy="51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75"/>
                <a:buFont typeface="Arial"/>
                <a:buNone/>
              </a:pPr>
              <a:r>
                <a:rPr b="0" i="0" lang="en" sz="2775" u="none" cap="none" strike="noStrike">
                  <a:solidFill>
                    <a:schemeClr val="lt1"/>
                  </a:solidFill>
                  <a:latin typeface="Cabin"/>
                  <a:ea typeface="Cabin"/>
                  <a:cs typeface="Cabin"/>
                  <a:sym typeface="Cabin"/>
                </a:rPr>
                <a:t>2</a:t>
              </a:r>
              <a:endParaRPr b="0" i="0" sz="1400" u="none" cap="none" strike="noStrike">
                <a:solidFill>
                  <a:srgbClr val="000000"/>
                </a:solidFill>
                <a:latin typeface="Arial"/>
                <a:ea typeface="Arial"/>
                <a:cs typeface="Arial"/>
                <a:sym typeface="Arial"/>
              </a:endParaRPr>
            </a:p>
          </p:txBody>
        </p:sp>
        <p:sp>
          <p:nvSpPr>
            <p:cNvPr id="740" name="Google Shape;740;p85"/>
            <p:cNvSpPr txBox="1"/>
            <p:nvPr/>
          </p:nvSpPr>
          <p:spPr>
            <a:xfrm>
              <a:off x="711198" y="104851"/>
              <a:ext cx="2065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bin"/>
                  <a:ea typeface="Cabin"/>
                  <a:cs typeface="Cabin"/>
                  <a:sym typeface="Cabin"/>
                </a:rPr>
                <a:t>Correlative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86"/>
          <p:cNvPicPr preferRelativeResize="0"/>
          <p:nvPr/>
        </p:nvPicPr>
        <p:blipFill rotWithShape="1">
          <a:blip r:embed="rId3">
            <a:alphaModFix/>
          </a:blip>
          <a:srcRect b="0" l="0" r="0" t="0"/>
          <a:stretch/>
        </p:blipFill>
        <p:spPr>
          <a:xfrm>
            <a:off x="6703787" y="3552647"/>
            <a:ext cx="1719828" cy="1260686"/>
          </a:xfrm>
          <a:prstGeom prst="rect">
            <a:avLst/>
          </a:prstGeom>
          <a:noFill/>
          <a:ln>
            <a:noFill/>
          </a:ln>
        </p:spPr>
      </p:pic>
      <p:sp>
        <p:nvSpPr>
          <p:cNvPr id="747" name="Google Shape;747;p86"/>
          <p:cNvSpPr txBox="1"/>
          <p:nvPr/>
        </p:nvSpPr>
        <p:spPr>
          <a:xfrm>
            <a:off x="864785" y="624867"/>
            <a:ext cx="2183100" cy="9540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lt1"/>
                </a:solidFill>
                <a:latin typeface="Cabin"/>
                <a:ea typeface="Cabin"/>
                <a:cs typeface="Cabin"/>
                <a:sym typeface="Cabin"/>
              </a:rPr>
              <a:t>Geographic models</a:t>
            </a:r>
            <a:endParaRPr b="0" i="0" sz="1400" u="none" cap="none" strike="noStrike">
              <a:solidFill>
                <a:srgbClr val="000000"/>
              </a:solidFill>
              <a:latin typeface="Arial"/>
              <a:ea typeface="Arial"/>
              <a:cs typeface="Arial"/>
              <a:sym typeface="Arial"/>
            </a:endParaRPr>
          </a:p>
        </p:txBody>
      </p:sp>
      <p:grpSp>
        <p:nvGrpSpPr>
          <p:cNvPr id="748" name="Google Shape;748;p86"/>
          <p:cNvGrpSpPr/>
          <p:nvPr/>
        </p:nvGrpSpPr>
        <p:grpSpPr>
          <a:xfrm>
            <a:off x="4978490" y="1704653"/>
            <a:ext cx="1036849" cy="1036849"/>
            <a:chOff x="6695277" y="1167229"/>
            <a:chExt cx="1321500" cy="1321500"/>
          </a:xfrm>
        </p:grpSpPr>
        <p:sp>
          <p:nvSpPr>
            <p:cNvPr id="749" name="Google Shape;749;p86"/>
            <p:cNvSpPr/>
            <p:nvPr/>
          </p:nvSpPr>
          <p:spPr>
            <a:xfrm>
              <a:off x="6695277" y="1167229"/>
              <a:ext cx="1321500" cy="1321500"/>
            </a:xfrm>
            <a:prstGeom prst="ellipse">
              <a:avLst/>
            </a:prstGeom>
            <a:solidFill>
              <a:schemeClr val="lt1"/>
            </a:solidFill>
            <a:ln cap="flat" cmpd="sng" w="38100">
              <a:solidFill>
                <a:srgbClr val="339E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750" name="Google Shape;750;p86"/>
            <p:cNvPicPr preferRelativeResize="0"/>
            <p:nvPr/>
          </p:nvPicPr>
          <p:blipFill rotWithShape="1">
            <a:blip r:embed="rId4">
              <a:alphaModFix/>
            </a:blip>
            <a:srcRect b="0" l="0" r="0" t="0"/>
            <a:stretch/>
          </p:blipFill>
          <p:spPr>
            <a:xfrm>
              <a:off x="7138404" y="1292581"/>
              <a:ext cx="474586" cy="474586"/>
            </a:xfrm>
            <a:prstGeom prst="rect">
              <a:avLst/>
            </a:prstGeom>
            <a:noFill/>
            <a:ln>
              <a:noFill/>
            </a:ln>
          </p:spPr>
        </p:pic>
        <p:pic>
          <p:nvPicPr>
            <p:cNvPr id="751" name="Google Shape;751;p86"/>
            <p:cNvPicPr preferRelativeResize="0"/>
            <p:nvPr/>
          </p:nvPicPr>
          <p:blipFill rotWithShape="1">
            <a:blip r:embed="rId5">
              <a:alphaModFix/>
            </a:blip>
            <a:srcRect b="0" l="0" r="0" t="0"/>
            <a:stretch/>
          </p:blipFill>
          <p:spPr>
            <a:xfrm>
              <a:off x="7138404" y="2004461"/>
              <a:ext cx="443127" cy="313143"/>
            </a:xfrm>
            <a:prstGeom prst="rect">
              <a:avLst/>
            </a:prstGeom>
            <a:noFill/>
            <a:ln>
              <a:noFill/>
            </a:ln>
          </p:spPr>
        </p:pic>
        <p:pic>
          <p:nvPicPr>
            <p:cNvPr id="752" name="Google Shape;752;p86"/>
            <p:cNvPicPr preferRelativeResize="0"/>
            <p:nvPr/>
          </p:nvPicPr>
          <p:blipFill rotWithShape="1">
            <a:blip r:embed="rId6">
              <a:alphaModFix/>
            </a:blip>
            <a:srcRect b="0" l="0" r="0" t="0"/>
            <a:stretch/>
          </p:blipFill>
          <p:spPr>
            <a:xfrm>
              <a:off x="7502051" y="1670869"/>
              <a:ext cx="441652" cy="441652"/>
            </a:xfrm>
            <a:prstGeom prst="rect">
              <a:avLst/>
            </a:prstGeom>
            <a:noFill/>
            <a:ln>
              <a:noFill/>
            </a:ln>
          </p:spPr>
        </p:pic>
        <p:pic>
          <p:nvPicPr>
            <p:cNvPr id="753" name="Google Shape;753;p86"/>
            <p:cNvPicPr preferRelativeResize="0"/>
            <p:nvPr/>
          </p:nvPicPr>
          <p:blipFill rotWithShape="1">
            <a:blip r:embed="rId7">
              <a:alphaModFix/>
            </a:blip>
            <a:srcRect b="0" l="0" r="0" t="0"/>
            <a:stretch/>
          </p:blipFill>
          <p:spPr>
            <a:xfrm>
              <a:off x="6853150" y="1692980"/>
              <a:ext cx="359146" cy="359146"/>
            </a:xfrm>
            <a:prstGeom prst="rect">
              <a:avLst/>
            </a:prstGeom>
            <a:noFill/>
            <a:ln>
              <a:noFill/>
            </a:ln>
          </p:spPr>
        </p:pic>
      </p:grpSp>
      <p:sp>
        <p:nvSpPr>
          <p:cNvPr id="754" name="Google Shape;754;p86"/>
          <p:cNvSpPr/>
          <p:nvPr/>
        </p:nvSpPr>
        <p:spPr>
          <a:xfrm>
            <a:off x="0" y="2999433"/>
            <a:ext cx="3587400" cy="2144100"/>
          </a:xfrm>
          <a:prstGeom prst="rect">
            <a:avLst/>
          </a:prstGeom>
          <a:solidFill>
            <a:srgbClr val="1DA68A"/>
          </a:soli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Statistical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models</a:t>
            </a:r>
            <a:endParaRPr b="0" i="0" sz="1400" u="none" cap="none" strike="noStrike">
              <a:solidFill>
                <a:srgbClr val="000000"/>
              </a:solidFill>
              <a:latin typeface="Arial"/>
              <a:ea typeface="Arial"/>
              <a:cs typeface="Arial"/>
              <a:sym typeface="Arial"/>
            </a:endParaRPr>
          </a:p>
        </p:txBody>
      </p:sp>
      <p:sp>
        <p:nvSpPr>
          <p:cNvPr id="755" name="Google Shape;755;p86"/>
          <p:cNvSpPr txBox="1"/>
          <p:nvPr/>
        </p:nvSpPr>
        <p:spPr>
          <a:xfrm>
            <a:off x="-12098" y="567733"/>
            <a:ext cx="5118900" cy="2611800"/>
          </a:xfrm>
          <a:prstGeom prst="rect">
            <a:avLst/>
          </a:prstGeom>
          <a:noFill/>
          <a:ln>
            <a:noFill/>
          </a:ln>
        </p:spPr>
        <p:txBody>
          <a:bodyPr anchorCtr="0" anchor="ctr" bIns="45700" lIns="91400" spcFirstLastPara="1" rIns="91400" wrap="square" tIns="45700">
            <a:noAutofit/>
          </a:bodyPr>
          <a:lstStyle/>
          <a:p>
            <a:pPr indent="-342827" lvl="0" marL="342827" marR="0" rtl="0" algn="l">
              <a:lnSpc>
                <a:spcPct val="100000"/>
              </a:lnSpc>
              <a:spcBef>
                <a:spcPts val="0"/>
              </a:spcBef>
              <a:spcAft>
                <a:spcPts val="0"/>
              </a:spcAft>
              <a:buClr>
                <a:schemeClr val="dk1"/>
              </a:buClr>
              <a:buSzPts val="2400"/>
              <a:buFont typeface="Arial"/>
              <a:buChar char="•"/>
            </a:pPr>
            <a:r>
              <a:rPr b="0" i="0" lang="en" sz="2000" u="none" cap="none" strike="noStrike">
                <a:solidFill>
                  <a:schemeClr val="dk1"/>
                </a:solidFill>
                <a:latin typeface="Cabin"/>
                <a:ea typeface="Cabin"/>
                <a:cs typeface="Cabin"/>
                <a:sym typeface="Cabin"/>
              </a:rPr>
              <a:t>Best for explanation / inference</a:t>
            </a:r>
            <a:endParaRPr b="0" i="0" sz="1400" u="none" cap="none" strike="noStrike">
              <a:solidFill>
                <a:srgbClr val="000000"/>
              </a:solidFill>
              <a:latin typeface="Arial"/>
              <a:ea typeface="Arial"/>
              <a:cs typeface="Arial"/>
              <a:sym typeface="Arial"/>
            </a:endParaRPr>
          </a:p>
          <a:p>
            <a:pPr indent="-190425" lvl="0" marL="342827" marR="0" rtl="0" algn="l">
              <a:lnSpc>
                <a:spcPct val="100000"/>
              </a:lnSpc>
              <a:spcBef>
                <a:spcPts val="0"/>
              </a:spcBef>
              <a:spcAft>
                <a:spcPts val="0"/>
              </a:spcAft>
              <a:buClr>
                <a:schemeClr val="dk1"/>
              </a:buClr>
              <a:buSzPts val="2400"/>
              <a:buFont typeface="Arial"/>
              <a:buNone/>
            </a:pPr>
            <a:r>
              <a:t/>
            </a:r>
            <a:endParaRPr b="0" i="0" sz="2000" u="none" cap="none" strike="noStrike">
              <a:solidFill>
                <a:schemeClr val="dk1"/>
              </a:solidFill>
              <a:latin typeface="Cabin"/>
              <a:ea typeface="Cabin"/>
              <a:cs typeface="Cabin"/>
              <a:sym typeface="Cabin"/>
            </a:endParaRPr>
          </a:p>
          <a:p>
            <a:pPr indent="-342827" lvl="0" marL="342827" marR="0" rtl="0" algn="l">
              <a:lnSpc>
                <a:spcPct val="100000"/>
              </a:lnSpc>
              <a:spcBef>
                <a:spcPts val="0"/>
              </a:spcBef>
              <a:spcAft>
                <a:spcPts val="0"/>
              </a:spcAft>
              <a:buClr>
                <a:schemeClr val="dk1"/>
              </a:buClr>
              <a:buSzPts val="2400"/>
              <a:buFont typeface="Arial"/>
              <a:buChar char="•"/>
            </a:pPr>
            <a:r>
              <a:rPr lang="en" sz="2000">
                <a:solidFill>
                  <a:schemeClr val="dk1"/>
                </a:solidFill>
                <a:latin typeface="Cabin"/>
                <a:ea typeface="Cabin"/>
                <a:cs typeface="Cabin"/>
                <a:sym typeface="Cabin"/>
              </a:rPr>
              <a:t>Need a response variable. </a:t>
            </a:r>
            <a:r>
              <a:rPr b="0" i="0" lang="en" sz="2000" u="none" cap="none" strike="noStrike">
                <a:solidFill>
                  <a:schemeClr val="dk1"/>
                </a:solidFill>
                <a:latin typeface="Cabin"/>
                <a:ea typeface="Cabin"/>
                <a:cs typeface="Cabin"/>
                <a:sym typeface="Cabin"/>
              </a:rPr>
              <a:t>Presence and (pseudo)absence response variable, </a:t>
            </a:r>
            <a:r>
              <a:rPr lang="en" sz="2000">
                <a:solidFill>
                  <a:schemeClr val="dk1"/>
                </a:solidFill>
                <a:latin typeface="Cabin"/>
                <a:ea typeface="Cabin"/>
                <a:cs typeface="Cabin"/>
                <a:sym typeface="Cabin"/>
              </a:rPr>
              <a:t>or abundance</a:t>
            </a:r>
            <a:endParaRPr b="0" i="0" sz="1400" u="none" cap="none" strike="noStrike">
              <a:solidFill>
                <a:srgbClr val="000000"/>
              </a:solidFill>
              <a:latin typeface="Arial"/>
              <a:ea typeface="Arial"/>
              <a:cs typeface="Arial"/>
              <a:sym typeface="Arial"/>
            </a:endParaRPr>
          </a:p>
          <a:p>
            <a:pPr indent="-190425" lvl="0" marL="342827" marR="0" rtl="0" algn="l">
              <a:lnSpc>
                <a:spcPct val="100000"/>
              </a:lnSpc>
              <a:spcBef>
                <a:spcPts val="0"/>
              </a:spcBef>
              <a:spcAft>
                <a:spcPts val="0"/>
              </a:spcAft>
              <a:buClr>
                <a:schemeClr val="dk1"/>
              </a:buClr>
              <a:buSzPts val="2400"/>
              <a:buFont typeface="Arial"/>
              <a:buNone/>
            </a:pPr>
            <a:r>
              <a:t/>
            </a:r>
            <a:endParaRPr b="0" i="0" sz="2000" u="none" cap="none" strike="noStrike">
              <a:solidFill>
                <a:schemeClr val="dk1"/>
              </a:solidFill>
              <a:latin typeface="Cabin"/>
              <a:ea typeface="Cabin"/>
              <a:cs typeface="Cabin"/>
              <a:sym typeface="Cabin"/>
            </a:endParaRPr>
          </a:p>
          <a:p>
            <a:pPr indent="-342827" lvl="0" marL="342827" marR="0" rtl="0" algn="l">
              <a:lnSpc>
                <a:spcPct val="100000"/>
              </a:lnSpc>
              <a:spcBef>
                <a:spcPts val="0"/>
              </a:spcBef>
              <a:spcAft>
                <a:spcPts val="0"/>
              </a:spcAft>
              <a:buClr>
                <a:schemeClr val="dk1"/>
              </a:buClr>
              <a:buSzPts val="2400"/>
              <a:buFont typeface="Arial"/>
              <a:buChar char="•"/>
            </a:pPr>
            <a:r>
              <a:rPr b="0" i="0" lang="en" sz="2000" u="none" cap="none" strike="noStrike">
                <a:solidFill>
                  <a:schemeClr val="dk1"/>
                </a:solidFill>
                <a:latin typeface="Cabin"/>
                <a:ea typeface="Cabin"/>
                <a:cs typeface="Cabin"/>
                <a:sym typeface="Cabin"/>
              </a:rPr>
              <a:t>Continuous &amp; categorical environmental predictors</a:t>
            </a:r>
            <a:endParaRPr b="0" i="0" sz="1400" u="none" cap="none" strike="noStrike">
              <a:solidFill>
                <a:srgbClr val="000000"/>
              </a:solidFill>
              <a:latin typeface="Arial"/>
              <a:ea typeface="Arial"/>
              <a:cs typeface="Arial"/>
              <a:sym typeface="Arial"/>
            </a:endParaRPr>
          </a:p>
          <a:p>
            <a:pPr indent="-190425" lvl="0" marL="342827"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bin"/>
              <a:ea typeface="Cabin"/>
              <a:cs typeface="Cabin"/>
              <a:sym typeface="Cabin"/>
            </a:endParaRPr>
          </a:p>
          <a:p>
            <a:pPr indent="-190425" lvl="0" marL="342827" marR="0" rtl="0" algn="l">
              <a:lnSpc>
                <a:spcPct val="100000"/>
              </a:lnSpc>
              <a:spcBef>
                <a:spcPts val="0"/>
              </a:spcBef>
              <a:spcAft>
                <a:spcPts val="0"/>
              </a:spcAft>
              <a:buClr>
                <a:schemeClr val="dk1"/>
              </a:buClr>
              <a:buSzPts val="2400"/>
              <a:buFont typeface="Arial"/>
              <a:buNone/>
            </a:pPr>
            <a:r>
              <a:t/>
            </a:r>
            <a:endParaRPr b="1" i="0" sz="2400" u="sng" cap="none" strike="noStrike">
              <a:solidFill>
                <a:srgbClr val="01A0E4"/>
              </a:solidFill>
              <a:latin typeface="Cabin"/>
              <a:ea typeface="Cabin"/>
              <a:cs typeface="Cabin"/>
              <a:sym typeface="Cabin"/>
            </a:endParaRPr>
          </a:p>
        </p:txBody>
      </p:sp>
      <p:sp>
        <p:nvSpPr>
          <p:cNvPr id="756" name="Google Shape;756;p86"/>
          <p:cNvSpPr txBox="1"/>
          <p:nvPr/>
        </p:nvSpPr>
        <p:spPr>
          <a:xfrm>
            <a:off x="7010871" y="114410"/>
            <a:ext cx="1272900" cy="417900"/>
          </a:xfrm>
          <a:prstGeom prst="rect">
            <a:avLst/>
          </a:prstGeom>
          <a:noFill/>
          <a:ln>
            <a:noFill/>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Binomial GLM</a:t>
            </a:r>
            <a:endParaRPr b="0" i="0" sz="1400" u="none" cap="none" strike="noStrike">
              <a:solidFill>
                <a:srgbClr val="000000"/>
              </a:solidFill>
              <a:latin typeface="Arial"/>
              <a:ea typeface="Arial"/>
              <a:cs typeface="Arial"/>
              <a:sym typeface="Arial"/>
            </a:endParaRPr>
          </a:p>
        </p:txBody>
      </p:sp>
      <p:sp>
        <p:nvSpPr>
          <p:cNvPr id="757" name="Google Shape;757;p86"/>
          <p:cNvSpPr/>
          <p:nvPr/>
        </p:nvSpPr>
        <p:spPr>
          <a:xfrm>
            <a:off x="7795296" y="4140721"/>
            <a:ext cx="167400" cy="150000"/>
          </a:xfrm>
          <a:prstGeom prst="ellipse">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758" name="Google Shape;758;p86"/>
          <p:cNvSpPr txBox="1"/>
          <p:nvPr/>
        </p:nvSpPr>
        <p:spPr>
          <a:xfrm>
            <a:off x="6842896" y="2989605"/>
            <a:ext cx="1953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Multivariate Adaptive Regression Splines</a:t>
            </a:r>
            <a:endParaRPr b="0" i="0" sz="1400" u="none" cap="none" strike="noStrike">
              <a:solidFill>
                <a:srgbClr val="000000"/>
              </a:solidFill>
              <a:latin typeface="Arial"/>
              <a:ea typeface="Arial"/>
              <a:cs typeface="Arial"/>
              <a:sym typeface="Arial"/>
            </a:endParaRPr>
          </a:p>
        </p:txBody>
      </p:sp>
      <p:sp>
        <p:nvSpPr>
          <p:cNvPr id="759" name="Google Shape;759;p86"/>
          <p:cNvSpPr txBox="1"/>
          <p:nvPr/>
        </p:nvSpPr>
        <p:spPr>
          <a:xfrm>
            <a:off x="7878987" y="4220848"/>
            <a:ext cx="469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Cabin"/>
                <a:ea typeface="Cabin"/>
                <a:cs typeface="Cabin"/>
                <a:sym typeface="Cabin"/>
              </a:rPr>
              <a:t>Knot</a:t>
            </a:r>
            <a:endParaRPr b="0" i="0" sz="1000" u="none" cap="none" strike="noStrike">
              <a:solidFill>
                <a:schemeClr val="dk1"/>
              </a:solidFill>
              <a:latin typeface="Arial"/>
              <a:ea typeface="Arial"/>
              <a:cs typeface="Arial"/>
              <a:sym typeface="Arial"/>
            </a:endParaRPr>
          </a:p>
        </p:txBody>
      </p:sp>
      <p:sp>
        <p:nvSpPr>
          <p:cNvPr id="760" name="Google Shape;760;p86"/>
          <p:cNvSpPr txBox="1"/>
          <p:nvPr/>
        </p:nvSpPr>
        <p:spPr>
          <a:xfrm>
            <a:off x="3792429" y="3115799"/>
            <a:ext cx="280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Generalized Additive Model</a:t>
            </a:r>
            <a:endParaRPr b="0" i="0" sz="1400" u="none" cap="none" strike="noStrike">
              <a:solidFill>
                <a:srgbClr val="000000"/>
              </a:solidFill>
              <a:latin typeface="Arial"/>
              <a:ea typeface="Arial"/>
              <a:cs typeface="Arial"/>
              <a:sym typeface="Arial"/>
            </a:endParaRPr>
          </a:p>
        </p:txBody>
      </p:sp>
      <p:sp>
        <p:nvSpPr>
          <p:cNvPr id="761" name="Google Shape;761;p86"/>
          <p:cNvSpPr txBox="1"/>
          <p:nvPr/>
        </p:nvSpPr>
        <p:spPr>
          <a:xfrm>
            <a:off x="6328400" y="4740558"/>
            <a:ext cx="2800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Shen &amp; Wang (2020) </a:t>
            </a:r>
            <a:r>
              <a:rPr b="0" i="0" lang="en" sz="1000" u="sng" cap="none" strike="noStrike">
                <a:solidFill>
                  <a:srgbClr val="000000"/>
                </a:solidFill>
                <a:latin typeface="Arial"/>
                <a:ea typeface="Arial"/>
                <a:cs typeface="Arial"/>
                <a:sym typeface="Arial"/>
                <a:hlinkClick r:id="rId8">
                  <a:extLst>
                    <a:ext uri="{A12FA001-AC4F-418D-AE19-62706E023703}">
                      <ahyp:hlinkClr val="tx"/>
                    </a:ext>
                  </a:extLst>
                </a:hlinkClick>
              </a:rPr>
              <a:t>https://doi.org/10.1007/978-3-030-32029-4_27</a:t>
            </a:r>
            <a:r>
              <a:rPr b="0" i="0" lang="en" sz="1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762" name="Google Shape;762;p86"/>
          <p:cNvPicPr preferRelativeResize="0"/>
          <p:nvPr/>
        </p:nvPicPr>
        <p:blipFill rotWithShape="1">
          <a:blip r:embed="rId9">
            <a:alphaModFix/>
          </a:blip>
          <a:srcRect b="0" l="0" r="0" t="0"/>
          <a:stretch/>
        </p:blipFill>
        <p:spPr>
          <a:xfrm>
            <a:off x="3954494" y="3517653"/>
            <a:ext cx="1862949" cy="1330678"/>
          </a:xfrm>
          <a:prstGeom prst="rect">
            <a:avLst/>
          </a:prstGeom>
          <a:noFill/>
          <a:ln>
            <a:noFill/>
          </a:ln>
        </p:spPr>
      </p:pic>
      <p:sp>
        <p:nvSpPr>
          <p:cNvPr id="763" name="Google Shape;763;p86"/>
          <p:cNvSpPr txBox="1"/>
          <p:nvPr/>
        </p:nvSpPr>
        <p:spPr>
          <a:xfrm>
            <a:off x="3587262" y="4844142"/>
            <a:ext cx="26811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rgbClr val="000000"/>
                </a:solidFill>
                <a:latin typeface="Arial"/>
                <a:ea typeface="Arial"/>
                <a:cs typeface="Arial"/>
                <a:sym typeface="Arial"/>
                <a:hlinkClick r:id="rId10">
                  <a:extLst>
                    <a:ext uri="{A12FA001-AC4F-418D-AE19-62706E023703}">
                      <ahyp:hlinkClr val="tx"/>
                    </a:ext>
                  </a:extLst>
                </a:hlinkClick>
              </a:rPr>
              <a:t>http://environmentalcomputing.net/intro-to-gams/</a:t>
            </a:r>
            <a:r>
              <a:rPr b="0" i="0" lang="en" sz="9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764" name="Google Shape;764;p86"/>
          <p:cNvPicPr preferRelativeResize="0"/>
          <p:nvPr/>
        </p:nvPicPr>
        <p:blipFill rotWithShape="1">
          <a:blip r:embed="rId11">
            <a:alphaModFix/>
          </a:blip>
          <a:srcRect b="5641" l="6085" r="0" t="6205"/>
          <a:stretch/>
        </p:blipFill>
        <p:spPr>
          <a:xfrm>
            <a:off x="6730637" y="476258"/>
            <a:ext cx="1666128" cy="1564009"/>
          </a:xfrm>
          <a:prstGeom prst="rect">
            <a:avLst/>
          </a:prstGeom>
          <a:noFill/>
          <a:ln>
            <a:noFill/>
          </a:ln>
        </p:spPr>
      </p:pic>
      <p:sp>
        <p:nvSpPr>
          <p:cNvPr id="765" name="Google Shape;765;p86"/>
          <p:cNvSpPr txBox="1"/>
          <p:nvPr/>
        </p:nvSpPr>
        <p:spPr>
          <a:xfrm>
            <a:off x="6589424" y="2112586"/>
            <a:ext cx="24606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rgbClr val="000000"/>
                </a:solidFill>
                <a:latin typeface="Arial"/>
                <a:ea typeface="Arial"/>
                <a:cs typeface="Arial"/>
                <a:sym typeface="Arial"/>
                <a:hlinkClick r:id="rId12">
                  <a:extLst>
                    <a:ext uri="{A12FA001-AC4F-418D-AE19-62706E023703}">
                      <ahyp:hlinkClr val="tx"/>
                    </a:ext>
                  </a:extLst>
                </a:hlinkClick>
              </a:rPr>
              <a:t>http://www.sthda.com/english/articles/36-classification-methods-essentials/151-logistic-regression-essentials-in-r/</a:t>
            </a:r>
            <a:r>
              <a:rPr b="0" i="0" lang="en" sz="1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grpSp>
        <p:nvGrpSpPr>
          <p:cNvPr id="356" name="Google Shape;356;p69"/>
          <p:cNvGrpSpPr/>
          <p:nvPr/>
        </p:nvGrpSpPr>
        <p:grpSpPr>
          <a:xfrm>
            <a:off x="-1" y="119"/>
            <a:ext cx="9144002" cy="597900"/>
            <a:chOff x="-1" y="119"/>
            <a:chExt cx="9144002" cy="597900"/>
          </a:xfrm>
        </p:grpSpPr>
        <p:sp>
          <p:nvSpPr>
            <p:cNvPr id="357" name="Google Shape;357;p69"/>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Overview</a:t>
              </a:r>
              <a:endParaRPr b="0" i="0" sz="1400" u="none" cap="none" strike="noStrike">
                <a:solidFill>
                  <a:srgbClr val="000000"/>
                </a:solidFill>
                <a:latin typeface="Arial"/>
                <a:ea typeface="Arial"/>
                <a:cs typeface="Arial"/>
                <a:sym typeface="Arial"/>
              </a:endParaRPr>
            </a:p>
          </p:txBody>
        </p:sp>
        <p:cxnSp>
          <p:nvCxnSpPr>
            <p:cNvPr id="358" name="Google Shape;358;p69"/>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359" name="Google Shape;359;p69"/>
          <p:cNvSpPr/>
          <p:nvPr/>
        </p:nvSpPr>
        <p:spPr>
          <a:xfrm>
            <a:off x="767850" y="3160150"/>
            <a:ext cx="7608300" cy="1707900"/>
          </a:xfrm>
          <a:prstGeom prst="rect">
            <a:avLst/>
          </a:prstGeom>
          <a:noFill/>
          <a:ln>
            <a:noFill/>
          </a:ln>
        </p:spPr>
        <p:txBody>
          <a:bodyPr anchorCtr="0" anchor="t" bIns="45700" lIns="91425" spcFirstLastPara="1" rIns="91425" wrap="square" tIns="45700">
            <a:noAutofit/>
          </a:bodyPr>
          <a:lstStyle/>
          <a:p>
            <a:pPr indent="-457136" lvl="0" marL="457136" marR="0" rtl="0" algn="l">
              <a:lnSpc>
                <a:spcPct val="14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What is Species Distribution Modelling?</a:t>
            </a:r>
            <a:endParaRPr b="0" i="0" sz="1400" u="none" cap="none" strike="noStrike">
              <a:solidFill>
                <a:srgbClr val="000000"/>
              </a:solidFill>
              <a:latin typeface="Arial"/>
              <a:ea typeface="Arial"/>
              <a:cs typeface="Arial"/>
              <a:sym typeface="Arial"/>
            </a:endParaRPr>
          </a:p>
          <a:p>
            <a:pPr indent="-457136" lvl="0" marL="457136" marR="0" rtl="0" algn="l">
              <a:lnSpc>
                <a:spcPct val="14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C</a:t>
            </a:r>
            <a:r>
              <a:rPr lang="en" sz="2400">
                <a:solidFill>
                  <a:schemeClr val="dk1"/>
                </a:solidFill>
                <a:latin typeface="Cabin"/>
                <a:ea typeface="Cabin"/>
                <a:cs typeface="Cabin"/>
                <a:sym typeface="Cabin"/>
              </a:rPr>
              <a:t>ritical things to consider other than the workflow</a:t>
            </a:r>
            <a:endParaRPr b="0" i="0" sz="2400" u="none" cap="none" strike="noStrike">
              <a:solidFill>
                <a:schemeClr val="dk1"/>
              </a:solidFill>
              <a:latin typeface="Cabin"/>
              <a:ea typeface="Cabin"/>
              <a:cs typeface="Cabin"/>
              <a:sym typeface="Cabin"/>
            </a:endParaRPr>
          </a:p>
          <a:p>
            <a:pPr indent="-457136" lvl="0" marL="457136" marR="0" rtl="0" algn="l">
              <a:lnSpc>
                <a:spcPct val="140000"/>
              </a:lnSpc>
              <a:spcBef>
                <a:spcPts val="0"/>
              </a:spcBef>
              <a:spcAft>
                <a:spcPts val="0"/>
              </a:spcAft>
              <a:buClr>
                <a:schemeClr val="dk1"/>
              </a:buClr>
              <a:buSzPts val="2400"/>
              <a:buFont typeface="Cabin"/>
              <a:buChar char="•"/>
            </a:pPr>
            <a:r>
              <a:rPr lang="en" sz="2400">
                <a:solidFill>
                  <a:schemeClr val="dk1"/>
                </a:solidFill>
                <a:latin typeface="Cabin"/>
                <a:ea typeface="Cabin"/>
                <a:cs typeface="Cabin"/>
                <a:sym typeface="Cabin"/>
              </a:rPr>
              <a:t>Demonstration of point-and-click dashboard</a:t>
            </a:r>
            <a:endParaRPr b="0" i="0" sz="2400" u="none" cap="none" strike="noStrike">
              <a:solidFill>
                <a:schemeClr val="dk1"/>
              </a:solidFill>
              <a:latin typeface="Cabin"/>
              <a:ea typeface="Cabin"/>
              <a:cs typeface="Cabin"/>
              <a:sym typeface="Cabin"/>
            </a:endParaRPr>
          </a:p>
        </p:txBody>
      </p:sp>
      <p:pic>
        <p:nvPicPr>
          <p:cNvPr id="360" name="Google Shape;360;p69"/>
          <p:cNvPicPr preferRelativeResize="0"/>
          <p:nvPr/>
        </p:nvPicPr>
        <p:blipFill rotWithShape="1">
          <a:blip r:embed="rId3">
            <a:alphaModFix/>
          </a:blip>
          <a:srcRect b="30425" l="0" r="0" t="31144"/>
          <a:stretch/>
        </p:blipFill>
        <p:spPr>
          <a:xfrm>
            <a:off x="0" y="598025"/>
            <a:ext cx="9144000" cy="233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grpSp>
        <p:nvGrpSpPr>
          <p:cNvPr id="771" name="Google Shape;771;p87"/>
          <p:cNvGrpSpPr/>
          <p:nvPr/>
        </p:nvGrpSpPr>
        <p:grpSpPr>
          <a:xfrm>
            <a:off x="6339574" y="2386817"/>
            <a:ext cx="1036849" cy="1036849"/>
            <a:chOff x="6695277" y="1167229"/>
            <a:chExt cx="1321500" cy="1321500"/>
          </a:xfrm>
        </p:grpSpPr>
        <p:sp>
          <p:nvSpPr>
            <p:cNvPr id="772" name="Google Shape;772;p87"/>
            <p:cNvSpPr/>
            <p:nvPr/>
          </p:nvSpPr>
          <p:spPr>
            <a:xfrm>
              <a:off x="6695277" y="1167229"/>
              <a:ext cx="1321500" cy="1321500"/>
            </a:xfrm>
            <a:prstGeom prst="ellipse">
              <a:avLst/>
            </a:prstGeom>
            <a:solidFill>
              <a:schemeClr val="lt1"/>
            </a:solidFill>
            <a:ln cap="flat" cmpd="sng" w="38100">
              <a:solidFill>
                <a:srgbClr val="339E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773" name="Google Shape;773;p87"/>
            <p:cNvPicPr preferRelativeResize="0"/>
            <p:nvPr/>
          </p:nvPicPr>
          <p:blipFill rotWithShape="1">
            <a:blip r:embed="rId3">
              <a:alphaModFix/>
            </a:blip>
            <a:srcRect b="0" l="0" r="0" t="0"/>
            <a:stretch/>
          </p:blipFill>
          <p:spPr>
            <a:xfrm>
              <a:off x="7138404" y="1292581"/>
              <a:ext cx="474586" cy="474586"/>
            </a:xfrm>
            <a:prstGeom prst="rect">
              <a:avLst/>
            </a:prstGeom>
            <a:noFill/>
            <a:ln>
              <a:noFill/>
            </a:ln>
          </p:spPr>
        </p:pic>
        <p:pic>
          <p:nvPicPr>
            <p:cNvPr id="774" name="Google Shape;774;p87"/>
            <p:cNvPicPr preferRelativeResize="0"/>
            <p:nvPr/>
          </p:nvPicPr>
          <p:blipFill rotWithShape="1">
            <a:blip r:embed="rId4">
              <a:alphaModFix/>
            </a:blip>
            <a:srcRect b="0" l="0" r="0" t="0"/>
            <a:stretch/>
          </p:blipFill>
          <p:spPr>
            <a:xfrm>
              <a:off x="7138404" y="2004461"/>
              <a:ext cx="443127" cy="313143"/>
            </a:xfrm>
            <a:prstGeom prst="rect">
              <a:avLst/>
            </a:prstGeom>
            <a:noFill/>
            <a:ln>
              <a:noFill/>
            </a:ln>
          </p:spPr>
        </p:pic>
        <p:pic>
          <p:nvPicPr>
            <p:cNvPr id="775" name="Google Shape;775;p87"/>
            <p:cNvPicPr preferRelativeResize="0"/>
            <p:nvPr/>
          </p:nvPicPr>
          <p:blipFill rotWithShape="1">
            <a:blip r:embed="rId5">
              <a:alphaModFix/>
            </a:blip>
            <a:srcRect b="0" l="0" r="0" t="0"/>
            <a:stretch/>
          </p:blipFill>
          <p:spPr>
            <a:xfrm>
              <a:off x="7502051" y="1670869"/>
              <a:ext cx="441652" cy="441652"/>
            </a:xfrm>
            <a:prstGeom prst="rect">
              <a:avLst/>
            </a:prstGeom>
            <a:noFill/>
            <a:ln>
              <a:noFill/>
            </a:ln>
          </p:spPr>
        </p:pic>
        <p:pic>
          <p:nvPicPr>
            <p:cNvPr id="776" name="Google Shape;776;p87"/>
            <p:cNvPicPr preferRelativeResize="0"/>
            <p:nvPr/>
          </p:nvPicPr>
          <p:blipFill rotWithShape="1">
            <a:blip r:embed="rId6">
              <a:alphaModFix/>
            </a:blip>
            <a:srcRect b="0" l="0" r="0" t="0"/>
            <a:stretch/>
          </p:blipFill>
          <p:spPr>
            <a:xfrm>
              <a:off x="6853150" y="1692980"/>
              <a:ext cx="359146" cy="359146"/>
            </a:xfrm>
            <a:prstGeom prst="rect">
              <a:avLst/>
            </a:prstGeom>
            <a:noFill/>
            <a:ln>
              <a:noFill/>
            </a:ln>
          </p:spPr>
        </p:pic>
      </p:grpSp>
      <p:sp>
        <p:nvSpPr>
          <p:cNvPr id="777" name="Google Shape;777;p87"/>
          <p:cNvSpPr txBox="1"/>
          <p:nvPr/>
        </p:nvSpPr>
        <p:spPr>
          <a:xfrm>
            <a:off x="4774050" y="483363"/>
            <a:ext cx="4167900" cy="1670100"/>
          </a:xfrm>
          <a:prstGeom prst="rect">
            <a:avLst/>
          </a:prstGeom>
          <a:noFill/>
          <a:ln>
            <a:noFill/>
          </a:ln>
        </p:spPr>
        <p:txBody>
          <a:bodyPr anchorCtr="0" anchor="t" bIns="45700" lIns="91400" spcFirstLastPara="1" rIns="91400" wrap="square" tIns="45700">
            <a:noAutofit/>
          </a:bodyPr>
          <a:lstStyle/>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Often best at prediction</a:t>
            </a:r>
            <a:endParaRPr b="0" i="0" sz="1400" u="none" cap="none" strike="noStrike">
              <a:solidFill>
                <a:srgbClr val="000000"/>
              </a:solidFill>
              <a:latin typeface="Arial"/>
              <a:ea typeface="Arial"/>
              <a:cs typeface="Arial"/>
              <a:sym typeface="Arial"/>
            </a:endParaRPr>
          </a:p>
          <a:p>
            <a:pPr indent="-133257" lvl="0" marL="285657"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bin"/>
              <a:ea typeface="Cabin"/>
              <a:cs typeface="Cabin"/>
              <a:sym typeface="Cabin"/>
            </a:endParaRPr>
          </a:p>
          <a:p>
            <a:pPr indent="-133257" lvl="0" marL="285657"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bin"/>
              <a:ea typeface="Cabin"/>
              <a:cs typeface="Cabin"/>
              <a:sym typeface="Cabin"/>
            </a:endParaRPr>
          </a:p>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Need environmental data</a:t>
            </a:r>
            <a:endParaRPr b="0" i="0" sz="1400" u="none" cap="none" strike="noStrike">
              <a:solidFill>
                <a:srgbClr val="000000"/>
              </a:solidFill>
              <a:latin typeface="Arial"/>
              <a:ea typeface="Arial"/>
              <a:cs typeface="Arial"/>
              <a:sym typeface="Arial"/>
            </a:endParaRPr>
          </a:p>
        </p:txBody>
      </p:sp>
      <p:sp>
        <p:nvSpPr>
          <p:cNvPr id="778" name="Google Shape;778;p87"/>
          <p:cNvSpPr/>
          <p:nvPr/>
        </p:nvSpPr>
        <p:spPr>
          <a:xfrm>
            <a:off x="4572000" y="3550227"/>
            <a:ext cx="4572000" cy="1593300"/>
          </a:xfrm>
          <a:prstGeom prst="rect">
            <a:avLst/>
          </a:prstGeom>
          <a:solidFill>
            <a:srgbClr val="1DA68A"/>
          </a:soli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Machine learning models</a:t>
            </a:r>
            <a:endParaRPr b="0" i="0" sz="1400" u="none" cap="none" strike="noStrike">
              <a:solidFill>
                <a:srgbClr val="000000"/>
              </a:solidFill>
              <a:latin typeface="Arial"/>
              <a:ea typeface="Arial"/>
              <a:cs typeface="Arial"/>
              <a:sym typeface="Arial"/>
            </a:endParaRPr>
          </a:p>
        </p:txBody>
      </p:sp>
      <p:grpSp>
        <p:nvGrpSpPr>
          <p:cNvPr id="779" name="Google Shape;779;p87"/>
          <p:cNvGrpSpPr/>
          <p:nvPr/>
        </p:nvGrpSpPr>
        <p:grpSpPr>
          <a:xfrm>
            <a:off x="-17317" y="1782381"/>
            <a:ext cx="4589327" cy="1606203"/>
            <a:chOff x="-17318" y="1782380"/>
            <a:chExt cx="4589327" cy="1606203"/>
          </a:xfrm>
        </p:grpSpPr>
        <p:sp>
          <p:nvSpPr>
            <p:cNvPr id="780" name="Google Shape;780;p87"/>
            <p:cNvSpPr/>
            <p:nvPr/>
          </p:nvSpPr>
          <p:spPr>
            <a:xfrm>
              <a:off x="-17318" y="1795283"/>
              <a:ext cx="4450800" cy="1593300"/>
            </a:xfrm>
            <a:prstGeom prst="rect">
              <a:avLst/>
            </a:prstGeom>
            <a:solidFill>
              <a:srgbClr val="F2F2F2"/>
            </a:solidFill>
            <a:ln cap="flat" cmpd="sng" w="28575">
              <a:solidFill>
                <a:srgbClr val="7F7F7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781" name="Google Shape;781;p87"/>
            <p:cNvSpPr/>
            <p:nvPr/>
          </p:nvSpPr>
          <p:spPr>
            <a:xfrm rot="-5400000">
              <a:off x="-588818" y="2353880"/>
              <a:ext cx="1593300" cy="450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bin"/>
                  <a:ea typeface="Cabin"/>
                  <a:cs typeface="Cabin"/>
                  <a:sym typeface="Cabin"/>
                </a:rPr>
                <a:t>Tree-based models</a:t>
              </a:r>
              <a:endParaRPr b="0" i="0" sz="1400" u="none" cap="none" strike="noStrike">
                <a:solidFill>
                  <a:srgbClr val="000000"/>
                </a:solidFill>
                <a:latin typeface="Arial"/>
                <a:ea typeface="Arial"/>
                <a:cs typeface="Arial"/>
                <a:sym typeface="Arial"/>
              </a:endParaRPr>
            </a:p>
          </p:txBody>
        </p:sp>
        <p:sp>
          <p:nvSpPr>
            <p:cNvPr id="782" name="Google Shape;782;p87"/>
            <p:cNvSpPr txBox="1"/>
            <p:nvPr/>
          </p:nvSpPr>
          <p:spPr>
            <a:xfrm>
              <a:off x="2643909" y="1859948"/>
              <a:ext cx="1928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a:ea typeface="Cabin"/>
                  <a:cs typeface="Cabin"/>
                  <a:sym typeface="Cabin"/>
                </a:rPr>
                <a:t>&gt; presence &amp; (pseudo) absence</a:t>
              </a:r>
              <a:endParaRPr b="0" i="0" sz="1400" u="none" cap="none" strike="noStrike">
                <a:solidFill>
                  <a:srgbClr val="000000"/>
                </a:solidFill>
                <a:latin typeface="Arial"/>
                <a:ea typeface="Arial"/>
                <a:cs typeface="Arial"/>
                <a:sym typeface="Arial"/>
              </a:endParaRPr>
            </a:p>
          </p:txBody>
        </p:sp>
        <p:grpSp>
          <p:nvGrpSpPr>
            <p:cNvPr id="783" name="Google Shape;783;p87"/>
            <p:cNvGrpSpPr/>
            <p:nvPr/>
          </p:nvGrpSpPr>
          <p:grpSpPr>
            <a:xfrm>
              <a:off x="519527" y="1885024"/>
              <a:ext cx="1926774" cy="1434072"/>
              <a:chOff x="673121" y="419984"/>
              <a:chExt cx="4445718" cy="2445553"/>
            </a:xfrm>
          </p:grpSpPr>
          <p:grpSp>
            <p:nvGrpSpPr>
              <p:cNvPr id="784" name="Google Shape;784;p87"/>
              <p:cNvGrpSpPr/>
              <p:nvPr/>
            </p:nvGrpSpPr>
            <p:grpSpPr>
              <a:xfrm>
                <a:off x="1079996" y="419984"/>
                <a:ext cx="3731798" cy="2166054"/>
                <a:chOff x="1080000" y="419984"/>
                <a:chExt cx="4294853" cy="2166054"/>
              </a:xfrm>
            </p:grpSpPr>
            <p:cxnSp>
              <p:nvCxnSpPr>
                <p:cNvPr id="785" name="Google Shape;785;p87"/>
                <p:cNvCxnSpPr/>
                <p:nvPr/>
              </p:nvCxnSpPr>
              <p:spPr>
                <a:xfrm>
                  <a:off x="1800000" y="661437"/>
                  <a:ext cx="2160000" cy="0"/>
                </a:xfrm>
                <a:prstGeom prst="straightConnector1">
                  <a:avLst/>
                </a:prstGeom>
                <a:noFill/>
                <a:ln cap="flat" cmpd="sng" w="12700">
                  <a:solidFill>
                    <a:srgbClr val="000000"/>
                  </a:solidFill>
                  <a:prstDash val="solid"/>
                  <a:round/>
                  <a:headEnd len="sm" w="sm" type="none"/>
                  <a:tailEnd len="sm" w="sm" type="none"/>
                </a:ln>
              </p:spPr>
            </p:cxnSp>
            <p:cxnSp>
              <p:nvCxnSpPr>
                <p:cNvPr id="786" name="Google Shape;786;p87"/>
                <p:cNvCxnSpPr/>
                <p:nvPr/>
              </p:nvCxnSpPr>
              <p:spPr>
                <a:xfrm>
                  <a:off x="2879999" y="419984"/>
                  <a:ext cx="0" cy="245400"/>
                </a:xfrm>
                <a:prstGeom prst="straightConnector1">
                  <a:avLst/>
                </a:prstGeom>
                <a:noFill/>
                <a:ln cap="flat" cmpd="sng" w="12700">
                  <a:solidFill>
                    <a:srgbClr val="000000"/>
                  </a:solidFill>
                  <a:prstDash val="solid"/>
                  <a:round/>
                  <a:headEnd len="sm" w="sm" type="none"/>
                  <a:tailEnd len="sm" w="sm" type="none"/>
                </a:ln>
              </p:spPr>
            </p:cxnSp>
            <p:cxnSp>
              <p:nvCxnSpPr>
                <p:cNvPr id="787" name="Google Shape;787;p87"/>
                <p:cNvCxnSpPr/>
                <p:nvPr/>
              </p:nvCxnSpPr>
              <p:spPr>
                <a:xfrm>
                  <a:off x="1800000" y="647349"/>
                  <a:ext cx="0" cy="540000"/>
                </a:xfrm>
                <a:prstGeom prst="straightConnector1">
                  <a:avLst/>
                </a:prstGeom>
                <a:noFill/>
                <a:ln cap="flat" cmpd="sng" w="12700">
                  <a:solidFill>
                    <a:srgbClr val="000000"/>
                  </a:solidFill>
                  <a:prstDash val="solid"/>
                  <a:round/>
                  <a:headEnd len="sm" w="sm" type="none"/>
                  <a:tailEnd len="sm" w="sm" type="none"/>
                </a:ln>
              </p:spPr>
            </p:cxnSp>
            <p:cxnSp>
              <p:nvCxnSpPr>
                <p:cNvPr id="788" name="Google Shape;788;p87"/>
                <p:cNvCxnSpPr/>
                <p:nvPr/>
              </p:nvCxnSpPr>
              <p:spPr>
                <a:xfrm>
                  <a:off x="3948024" y="656678"/>
                  <a:ext cx="0" cy="540000"/>
                </a:xfrm>
                <a:prstGeom prst="straightConnector1">
                  <a:avLst/>
                </a:prstGeom>
                <a:noFill/>
                <a:ln cap="flat" cmpd="sng" w="12700">
                  <a:solidFill>
                    <a:srgbClr val="000000"/>
                  </a:solidFill>
                  <a:prstDash val="solid"/>
                  <a:round/>
                  <a:headEnd len="sm" w="sm" type="none"/>
                  <a:tailEnd len="sm" w="sm" type="none"/>
                </a:ln>
              </p:spPr>
            </p:cxnSp>
            <p:cxnSp>
              <p:nvCxnSpPr>
                <p:cNvPr id="789" name="Google Shape;789;p87"/>
                <p:cNvCxnSpPr/>
                <p:nvPr/>
              </p:nvCxnSpPr>
              <p:spPr>
                <a:xfrm>
                  <a:off x="1080000" y="1196678"/>
                  <a:ext cx="1440000" cy="0"/>
                </a:xfrm>
                <a:prstGeom prst="straightConnector1">
                  <a:avLst/>
                </a:prstGeom>
                <a:noFill/>
                <a:ln cap="flat" cmpd="sng" w="12700">
                  <a:solidFill>
                    <a:srgbClr val="000000"/>
                  </a:solidFill>
                  <a:prstDash val="solid"/>
                  <a:round/>
                  <a:headEnd len="sm" w="sm" type="none"/>
                  <a:tailEnd len="sm" w="sm" type="none"/>
                </a:ln>
              </p:spPr>
            </p:cxnSp>
            <p:cxnSp>
              <p:nvCxnSpPr>
                <p:cNvPr id="790" name="Google Shape;790;p87"/>
                <p:cNvCxnSpPr/>
                <p:nvPr/>
              </p:nvCxnSpPr>
              <p:spPr>
                <a:xfrm>
                  <a:off x="1087185" y="1196678"/>
                  <a:ext cx="0" cy="327000"/>
                </a:xfrm>
                <a:prstGeom prst="straightConnector1">
                  <a:avLst/>
                </a:prstGeom>
                <a:noFill/>
                <a:ln cap="flat" cmpd="sng" w="12700">
                  <a:solidFill>
                    <a:srgbClr val="000000"/>
                  </a:solidFill>
                  <a:prstDash val="solid"/>
                  <a:round/>
                  <a:headEnd len="sm" w="sm" type="none"/>
                  <a:tailEnd len="sm" w="sm" type="none"/>
                </a:ln>
              </p:spPr>
            </p:cxnSp>
            <p:cxnSp>
              <p:nvCxnSpPr>
                <p:cNvPr id="791" name="Google Shape;791;p87"/>
                <p:cNvCxnSpPr/>
                <p:nvPr/>
              </p:nvCxnSpPr>
              <p:spPr>
                <a:xfrm>
                  <a:off x="2520000" y="1185574"/>
                  <a:ext cx="0" cy="327000"/>
                </a:xfrm>
                <a:prstGeom prst="straightConnector1">
                  <a:avLst/>
                </a:prstGeom>
                <a:noFill/>
                <a:ln cap="flat" cmpd="sng" w="12700">
                  <a:solidFill>
                    <a:srgbClr val="000000"/>
                  </a:solidFill>
                  <a:prstDash val="solid"/>
                  <a:round/>
                  <a:headEnd len="sm" w="sm" type="none"/>
                  <a:tailEnd len="sm" w="sm" type="none"/>
                </a:ln>
              </p:spPr>
            </p:cxnSp>
            <p:cxnSp>
              <p:nvCxnSpPr>
                <p:cNvPr id="792" name="Google Shape;792;p87"/>
                <p:cNvCxnSpPr/>
                <p:nvPr/>
              </p:nvCxnSpPr>
              <p:spPr>
                <a:xfrm>
                  <a:off x="3228024" y="1196678"/>
                  <a:ext cx="1440000" cy="0"/>
                </a:xfrm>
                <a:prstGeom prst="straightConnector1">
                  <a:avLst/>
                </a:prstGeom>
                <a:noFill/>
                <a:ln cap="flat" cmpd="sng" w="12700">
                  <a:solidFill>
                    <a:srgbClr val="000000"/>
                  </a:solidFill>
                  <a:prstDash val="solid"/>
                  <a:round/>
                  <a:headEnd len="sm" w="sm" type="none"/>
                  <a:tailEnd len="sm" w="sm" type="none"/>
                </a:ln>
              </p:spPr>
            </p:cxnSp>
            <p:cxnSp>
              <p:nvCxnSpPr>
                <p:cNvPr id="793" name="Google Shape;793;p87"/>
                <p:cNvCxnSpPr/>
                <p:nvPr/>
              </p:nvCxnSpPr>
              <p:spPr>
                <a:xfrm>
                  <a:off x="3236823" y="1183289"/>
                  <a:ext cx="0" cy="327000"/>
                </a:xfrm>
                <a:prstGeom prst="straightConnector1">
                  <a:avLst/>
                </a:prstGeom>
                <a:noFill/>
                <a:ln cap="flat" cmpd="sng" w="12700">
                  <a:solidFill>
                    <a:srgbClr val="000000"/>
                  </a:solidFill>
                  <a:prstDash val="solid"/>
                  <a:round/>
                  <a:headEnd len="sm" w="sm" type="none"/>
                  <a:tailEnd len="sm" w="sm" type="none"/>
                </a:ln>
              </p:spPr>
            </p:cxnSp>
            <p:cxnSp>
              <p:nvCxnSpPr>
                <p:cNvPr id="794" name="Google Shape;794;p87"/>
                <p:cNvCxnSpPr/>
                <p:nvPr/>
              </p:nvCxnSpPr>
              <p:spPr>
                <a:xfrm>
                  <a:off x="4659204" y="1187858"/>
                  <a:ext cx="0" cy="540000"/>
                </a:xfrm>
                <a:prstGeom prst="straightConnector1">
                  <a:avLst/>
                </a:prstGeom>
                <a:noFill/>
                <a:ln cap="flat" cmpd="sng" w="12700">
                  <a:solidFill>
                    <a:srgbClr val="000000"/>
                  </a:solidFill>
                  <a:prstDash val="solid"/>
                  <a:round/>
                  <a:headEnd len="sm" w="sm" type="none"/>
                  <a:tailEnd len="sm" w="sm" type="none"/>
                </a:ln>
              </p:spPr>
            </p:cxnSp>
            <p:cxnSp>
              <p:nvCxnSpPr>
                <p:cNvPr id="795" name="Google Shape;795;p87"/>
                <p:cNvCxnSpPr/>
                <p:nvPr/>
              </p:nvCxnSpPr>
              <p:spPr>
                <a:xfrm>
                  <a:off x="3934853" y="1727858"/>
                  <a:ext cx="1440000" cy="0"/>
                </a:xfrm>
                <a:prstGeom prst="straightConnector1">
                  <a:avLst/>
                </a:prstGeom>
                <a:noFill/>
                <a:ln cap="flat" cmpd="sng" w="12700">
                  <a:solidFill>
                    <a:srgbClr val="000000"/>
                  </a:solidFill>
                  <a:prstDash val="solid"/>
                  <a:round/>
                  <a:headEnd len="sm" w="sm" type="none"/>
                  <a:tailEnd len="sm" w="sm" type="none"/>
                </a:ln>
              </p:spPr>
            </p:cxnSp>
            <p:cxnSp>
              <p:nvCxnSpPr>
                <p:cNvPr id="796" name="Google Shape;796;p87"/>
                <p:cNvCxnSpPr/>
                <p:nvPr/>
              </p:nvCxnSpPr>
              <p:spPr>
                <a:xfrm>
                  <a:off x="3944753" y="1719038"/>
                  <a:ext cx="0" cy="540000"/>
                </a:xfrm>
                <a:prstGeom prst="straightConnector1">
                  <a:avLst/>
                </a:prstGeom>
                <a:noFill/>
                <a:ln cap="flat" cmpd="sng" w="12700">
                  <a:solidFill>
                    <a:srgbClr val="000000"/>
                  </a:solidFill>
                  <a:prstDash val="solid"/>
                  <a:round/>
                  <a:headEnd len="sm" w="sm" type="none"/>
                  <a:tailEnd len="sm" w="sm" type="none"/>
                </a:ln>
              </p:spPr>
            </p:cxnSp>
            <p:cxnSp>
              <p:nvCxnSpPr>
                <p:cNvPr id="797" name="Google Shape;797;p87"/>
                <p:cNvCxnSpPr/>
                <p:nvPr/>
              </p:nvCxnSpPr>
              <p:spPr>
                <a:xfrm>
                  <a:off x="5374853" y="1727858"/>
                  <a:ext cx="0" cy="327000"/>
                </a:xfrm>
                <a:prstGeom prst="straightConnector1">
                  <a:avLst/>
                </a:prstGeom>
                <a:noFill/>
                <a:ln cap="flat" cmpd="sng" w="12700">
                  <a:solidFill>
                    <a:srgbClr val="000000"/>
                  </a:solidFill>
                  <a:prstDash val="solid"/>
                  <a:round/>
                  <a:headEnd len="sm" w="sm" type="none"/>
                  <a:tailEnd len="sm" w="sm" type="none"/>
                </a:ln>
              </p:spPr>
            </p:cxnSp>
            <p:cxnSp>
              <p:nvCxnSpPr>
                <p:cNvPr id="798" name="Google Shape;798;p87"/>
                <p:cNvCxnSpPr/>
                <p:nvPr/>
              </p:nvCxnSpPr>
              <p:spPr>
                <a:xfrm>
                  <a:off x="3420000" y="2259038"/>
                  <a:ext cx="1080000" cy="0"/>
                </a:xfrm>
                <a:prstGeom prst="straightConnector1">
                  <a:avLst/>
                </a:prstGeom>
                <a:noFill/>
                <a:ln cap="flat" cmpd="sng" w="12700">
                  <a:solidFill>
                    <a:srgbClr val="000000"/>
                  </a:solidFill>
                  <a:prstDash val="solid"/>
                  <a:round/>
                  <a:headEnd len="sm" w="sm" type="none"/>
                  <a:tailEnd len="sm" w="sm" type="none"/>
                </a:ln>
              </p:spPr>
            </p:cxnSp>
            <p:cxnSp>
              <p:nvCxnSpPr>
                <p:cNvPr id="799" name="Google Shape;799;p87"/>
                <p:cNvCxnSpPr/>
                <p:nvPr/>
              </p:nvCxnSpPr>
              <p:spPr>
                <a:xfrm>
                  <a:off x="3431213" y="2259038"/>
                  <a:ext cx="0" cy="327000"/>
                </a:xfrm>
                <a:prstGeom prst="straightConnector1">
                  <a:avLst/>
                </a:prstGeom>
                <a:noFill/>
                <a:ln cap="flat" cmpd="sng" w="12700">
                  <a:solidFill>
                    <a:srgbClr val="000000"/>
                  </a:solidFill>
                  <a:prstDash val="solid"/>
                  <a:round/>
                  <a:headEnd len="sm" w="sm" type="none"/>
                  <a:tailEnd len="sm" w="sm" type="none"/>
                </a:ln>
              </p:spPr>
            </p:cxnSp>
            <p:cxnSp>
              <p:nvCxnSpPr>
                <p:cNvPr id="800" name="Google Shape;800;p87"/>
                <p:cNvCxnSpPr/>
                <p:nvPr/>
              </p:nvCxnSpPr>
              <p:spPr>
                <a:xfrm>
                  <a:off x="4500000" y="2247934"/>
                  <a:ext cx="0" cy="327000"/>
                </a:xfrm>
                <a:prstGeom prst="straightConnector1">
                  <a:avLst/>
                </a:prstGeom>
                <a:noFill/>
                <a:ln cap="flat" cmpd="sng" w="12700">
                  <a:solidFill>
                    <a:srgbClr val="000000"/>
                  </a:solidFill>
                  <a:prstDash val="solid"/>
                  <a:round/>
                  <a:headEnd len="sm" w="sm" type="none"/>
                  <a:tailEnd len="sm" w="sm" type="none"/>
                </a:ln>
              </p:spPr>
            </p:cxnSp>
          </p:grpSp>
          <p:sp>
            <p:nvSpPr>
              <p:cNvPr id="801" name="Google Shape;801;p87"/>
              <p:cNvSpPr txBox="1"/>
              <p:nvPr/>
            </p:nvSpPr>
            <p:spPr>
              <a:xfrm>
                <a:off x="673121" y="1452883"/>
                <a:ext cx="7872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0</a:t>
                </a:r>
                <a:endParaRPr b="0" i="0" sz="1400" u="none" cap="none" strike="noStrike">
                  <a:solidFill>
                    <a:srgbClr val="000000"/>
                  </a:solidFill>
                  <a:latin typeface="Arial"/>
                  <a:ea typeface="Arial"/>
                  <a:cs typeface="Arial"/>
                  <a:sym typeface="Arial"/>
                </a:endParaRPr>
              </a:p>
            </p:txBody>
          </p:sp>
          <p:sp>
            <p:nvSpPr>
              <p:cNvPr id="802" name="Google Shape;802;p87"/>
              <p:cNvSpPr txBox="1"/>
              <p:nvPr/>
            </p:nvSpPr>
            <p:spPr>
              <a:xfrm>
                <a:off x="2043616" y="1430800"/>
                <a:ext cx="4833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1</a:t>
                </a:r>
                <a:endParaRPr b="0" i="0" sz="1400" u="none" cap="none" strike="noStrike">
                  <a:solidFill>
                    <a:srgbClr val="000000"/>
                  </a:solidFill>
                  <a:latin typeface="Arial"/>
                  <a:ea typeface="Arial"/>
                  <a:cs typeface="Arial"/>
                  <a:sym typeface="Arial"/>
                </a:endParaRPr>
              </a:p>
            </p:txBody>
          </p:sp>
          <p:sp>
            <p:nvSpPr>
              <p:cNvPr id="803" name="Google Shape;803;p87"/>
              <p:cNvSpPr txBox="1"/>
              <p:nvPr/>
            </p:nvSpPr>
            <p:spPr>
              <a:xfrm>
                <a:off x="3764047" y="2489220"/>
                <a:ext cx="4920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1</a:t>
                </a:r>
                <a:endParaRPr b="0" i="0" sz="1400" u="none" cap="none" strike="noStrike">
                  <a:solidFill>
                    <a:srgbClr val="000000"/>
                  </a:solidFill>
                  <a:latin typeface="Arial"/>
                  <a:ea typeface="Arial"/>
                  <a:cs typeface="Arial"/>
                  <a:sym typeface="Arial"/>
                </a:endParaRPr>
              </a:p>
            </p:txBody>
          </p:sp>
          <p:sp>
            <p:nvSpPr>
              <p:cNvPr id="804" name="Google Shape;804;p87"/>
              <p:cNvSpPr txBox="1"/>
              <p:nvPr/>
            </p:nvSpPr>
            <p:spPr>
              <a:xfrm>
                <a:off x="2686006" y="1423759"/>
                <a:ext cx="5112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0</a:t>
                </a:r>
                <a:endParaRPr b="0" i="0" sz="1400" u="none" cap="none" strike="noStrike">
                  <a:solidFill>
                    <a:srgbClr val="000000"/>
                  </a:solidFill>
                  <a:latin typeface="Arial"/>
                  <a:ea typeface="Arial"/>
                  <a:cs typeface="Arial"/>
                  <a:sym typeface="Arial"/>
                </a:endParaRPr>
              </a:p>
            </p:txBody>
          </p:sp>
          <p:sp>
            <p:nvSpPr>
              <p:cNvPr id="805" name="Google Shape;805;p87"/>
              <p:cNvSpPr txBox="1"/>
              <p:nvPr/>
            </p:nvSpPr>
            <p:spPr>
              <a:xfrm>
                <a:off x="2836847" y="2498037"/>
                <a:ext cx="5349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0</a:t>
                </a:r>
                <a:endParaRPr b="0" i="0" sz="1400" u="none" cap="none" strike="noStrike">
                  <a:solidFill>
                    <a:srgbClr val="000000"/>
                  </a:solidFill>
                  <a:latin typeface="Arial"/>
                  <a:ea typeface="Arial"/>
                  <a:cs typeface="Arial"/>
                  <a:sym typeface="Arial"/>
                </a:endParaRPr>
              </a:p>
            </p:txBody>
          </p:sp>
          <p:sp>
            <p:nvSpPr>
              <p:cNvPr id="806" name="Google Shape;806;p87"/>
              <p:cNvSpPr txBox="1"/>
              <p:nvPr/>
            </p:nvSpPr>
            <p:spPr>
              <a:xfrm>
                <a:off x="4510139" y="1976031"/>
                <a:ext cx="6087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0</a:t>
                </a:r>
                <a:endParaRPr b="0" i="0" sz="1400" u="none" cap="none" strike="noStrike">
                  <a:solidFill>
                    <a:srgbClr val="000000"/>
                  </a:solidFill>
                  <a:latin typeface="Arial"/>
                  <a:ea typeface="Arial"/>
                  <a:cs typeface="Arial"/>
                  <a:sym typeface="Arial"/>
                </a:endParaRPr>
              </a:p>
            </p:txBody>
          </p:sp>
        </p:grpSp>
      </p:grpSp>
      <p:grpSp>
        <p:nvGrpSpPr>
          <p:cNvPr id="807" name="Google Shape;807;p87"/>
          <p:cNvGrpSpPr/>
          <p:nvPr/>
        </p:nvGrpSpPr>
        <p:grpSpPr>
          <a:xfrm>
            <a:off x="0" y="3555974"/>
            <a:ext cx="4572009" cy="1610616"/>
            <a:chOff x="0" y="3555974"/>
            <a:chExt cx="4572009" cy="1610616"/>
          </a:xfrm>
        </p:grpSpPr>
        <p:sp>
          <p:nvSpPr>
            <p:cNvPr id="808" name="Google Shape;808;p87"/>
            <p:cNvSpPr/>
            <p:nvPr/>
          </p:nvSpPr>
          <p:spPr>
            <a:xfrm>
              <a:off x="7707" y="3555974"/>
              <a:ext cx="4450800" cy="1593300"/>
            </a:xfrm>
            <a:prstGeom prst="rect">
              <a:avLst/>
            </a:prstGeom>
            <a:solidFill>
              <a:srgbClr val="F2F2F2"/>
            </a:solidFill>
            <a:ln cap="flat" cmpd="sng" w="28575">
              <a:solidFill>
                <a:srgbClr val="7F7F7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p:txBody>
        </p:sp>
        <p:sp>
          <p:nvSpPr>
            <p:cNvPr id="809" name="Google Shape;809;p87"/>
            <p:cNvSpPr/>
            <p:nvPr/>
          </p:nvSpPr>
          <p:spPr>
            <a:xfrm rot="-5400000">
              <a:off x="-571500" y="4144790"/>
              <a:ext cx="1593300" cy="450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bin"/>
                  <a:ea typeface="Cabin"/>
                  <a:cs typeface="Cabin"/>
                  <a:sym typeface="Cabin"/>
                </a:rPr>
                <a:t>Artificial Neural Networks</a:t>
              </a:r>
              <a:endParaRPr b="0" i="0" sz="1400" u="none" cap="none" strike="noStrike">
                <a:solidFill>
                  <a:srgbClr val="000000"/>
                </a:solidFill>
                <a:latin typeface="Arial"/>
                <a:ea typeface="Arial"/>
                <a:cs typeface="Arial"/>
                <a:sym typeface="Arial"/>
              </a:endParaRPr>
            </a:p>
          </p:txBody>
        </p:sp>
        <p:sp>
          <p:nvSpPr>
            <p:cNvPr id="810" name="Google Shape;810;p87"/>
            <p:cNvSpPr txBox="1"/>
            <p:nvPr/>
          </p:nvSpPr>
          <p:spPr>
            <a:xfrm>
              <a:off x="2643909" y="3628713"/>
              <a:ext cx="1928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a:ea typeface="Cabin"/>
                  <a:cs typeface="Cabin"/>
                  <a:sym typeface="Cabin"/>
                </a:rPr>
                <a:t>&gt; presence &amp; (pseudo) absence</a:t>
              </a:r>
              <a:endParaRPr b="0" i="0" sz="1400" u="none" cap="none" strike="noStrike">
                <a:solidFill>
                  <a:srgbClr val="000000"/>
                </a:solidFill>
                <a:latin typeface="Arial"/>
                <a:ea typeface="Arial"/>
                <a:cs typeface="Arial"/>
                <a:sym typeface="Arial"/>
              </a:endParaRPr>
            </a:p>
          </p:txBody>
        </p:sp>
        <p:grpSp>
          <p:nvGrpSpPr>
            <p:cNvPr id="811" name="Google Shape;811;p87"/>
            <p:cNvGrpSpPr/>
            <p:nvPr/>
          </p:nvGrpSpPr>
          <p:grpSpPr>
            <a:xfrm>
              <a:off x="797439" y="3685361"/>
              <a:ext cx="1123423" cy="1324863"/>
              <a:chOff x="797439" y="3685361"/>
              <a:chExt cx="1123423" cy="1324863"/>
            </a:xfrm>
          </p:grpSpPr>
          <p:sp>
            <p:nvSpPr>
              <p:cNvPr id="812" name="Google Shape;812;p87"/>
              <p:cNvSpPr/>
              <p:nvPr/>
            </p:nvSpPr>
            <p:spPr>
              <a:xfrm>
                <a:off x="797439" y="3976911"/>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813" name="Google Shape;813;p87"/>
              <p:cNvSpPr/>
              <p:nvPr/>
            </p:nvSpPr>
            <p:spPr>
              <a:xfrm>
                <a:off x="797439" y="4275044"/>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814" name="Google Shape;814;p87"/>
              <p:cNvSpPr/>
              <p:nvPr/>
            </p:nvSpPr>
            <p:spPr>
              <a:xfrm>
                <a:off x="797439" y="4546512"/>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815" name="Google Shape;815;p87"/>
              <p:cNvSpPr/>
              <p:nvPr/>
            </p:nvSpPr>
            <p:spPr>
              <a:xfrm>
                <a:off x="1279271" y="4275044"/>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816" name="Google Shape;816;p87"/>
              <p:cNvSpPr/>
              <p:nvPr/>
            </p:nvSpPr>
            <p:spPr>
              <a:xfrm>
                <a:off x="1277991" y="4546512"/>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817" name="Google Shape;817;p87"/>
              <p:cNvSpPr/>
              <p:nvPr/>
            </p:nvSpPr>
            <p:spPr>
              <a:xfrm>
                <a:off x="1740862" y="4275044"/>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818" name="Google Shape;818;p87"/>
              <p:cNvSpPr/>
              <p:nvPr/>
            </p:nvSpPr>
            <p:spPr>
              <a:xfrm>
                <a:off x="1278631" y="3685361"/>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819" name="Google Shape;819;p87"/>
              <p:cNvSpPr/>
              <p:nvPr/>
            </p:nvSpPr>
            <p:spPr>
              <a:xfrm>
                <a:off x="1277991" y="3976911"/>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820" name="Google Shape;820;p87"/>
              <p:cNvSpPr/>
              <p:nvPr/>
            </p:nvSpPr>
            <p:spPr>
              <a:xfrm>
                <a:off x="1279911" y="4830224"/>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cxnSp>
            <p:nvCxnSpPr>
              <p:cNvPr id="821" name="Google Shape;821;p87"/>
              <p:cNvCxnSpPr/>
              <p:nvPr/>
            </p:nvCxnSpPr>
            <p:spPr>
              <a:xfrm flipH="1" rot="10800000">
                <a:off x="977439" y="3784311"/>
                <a:ext cx="301200" cy="2826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22" name="Google Shape;822;p87"/>
              <p:cNvCxnSpPr>
                <a:endCxn id="819" idx="2"/>
              </p:cNvCxnSpPr>
              <p:nvPr/>
            </p:nvCxnSpPr>
            <p:spPr>
              <a:xfrm flipH="1" rot="10800000">
                <a:off x="977391" y="4066911"/>
                <a:ext cx="300600" cy="57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23" name="Google Shape;823;p87"/>
              <p:cNvCxnSpPr>
                <a:endCxn id="815" idx="2"/>
              </p:cNvCxnSpPr>
              <p:nvPr/>
            </p:nvCxnSpPr>
            <p:spPr>
              <a:xfrm>
                <a:off x="977471" y="4072544"/>
                <a:ext cx="301800" cy="2925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24" name="Google Shape;824;p87"/>
              <p:cNvCxnSpPr>
                <a:stCxn id="812" idx="6"/>
              </p:cNvCxnSpPr>
              <p:nvPr/>
            </p:nvCxnSpPr>
            <p:spPr>
              <a:xfrm>
                <a:off x="977439" y="4066911"/>
                <a:ext cx="300600" cy="5898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25" name="Google Shape;825;p87"/>
              <p:cNvCxnSpPr>
                <a:stCxn id="812" idx="6"/>
                <a:endCxn id="820" idx="2"/>
              </p:cNvCxnSpPr>
              <p:nvPr/>
            </p:nvCxnSpPr>
            <p:spPr>
              <a:xfrm>
                <a:off x="977439" y="4066911"/>
                <a:ext cx="302400" cy="8532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26" name="Google Shape;826;p87"/>
              <p:cNvCxnSpPr/>
              <p:nvPr/>
            </p:nvCxnSpPr>
            <p:spPr>
              <a:xfrm flipH="1" rot="10800000">
                <a:off x="976799" y="3784245"/>
                <a:ext cx="301200" cy="5808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27" name="Google Shape;827;p87"/>
              <p:cNvCxnSpPr>
                <a:stCxn id="813" idx="6"/>
              </p:cNvCxnSpPr>
              <p:nvPr/>
            </p:nvCxnSpPr>
            <p:spPr>
              <a:xfrm flipH="1" rot="10800000">
                <a:off x="977439" y="4072544"/>
                <a:ext cx="300600" cy="2925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28" name="Google Shape;828;p87"/>
              <p:cNvCxnSpPr>
                <a:endCxn id="815" idx="2"/>
              </p:cNvCxnSpPr>
              <p:nvPr/>
            </p:nvCxnSpPr>
            <p:spPr>
              <a:xfrm>
                <a:off x="977471" y="4365044"/>
                <a:ext cx="301800" cy="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29" name="Google Shape;829;p87"/>
              <p:cNvCxnSpPr>
                <a:endCxn id="816" idx="2"/>
              </p:cNvCxnSpPr>
              <p:nvPr/>
            </p:nvCxnSpPr>
            <p:spPr>
              <a:xfrm>
                <a:off x="977391" y="4365012"/>
                <a:ext cx="300600" cy="2715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30" name="Google Shape;830;p87"/>
              <p:cNvCxnSpPr>
                <a:stCxn id="813" idx="6"/>
              </p:cNvCxnSpPr>
              <p:nvPr/>
            </p:nvCxnSpPr>
            <p:spPr>
              <a:xfrm>
                <a:off x="977439" y="4365044"/>
                <a:ext cx="300600" cy="5553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31" name="Google Shape;831;p87"/>
              <p:cNvCxnSpPr/>
              <p:nvPr/>
            </p:nvCxnSpPr>
            <p:spPr>
              <a:xfrm flipH="1" rot="10800000">
                <a:off x="979243" y="3784268"/>
                <a:ext cx="298800" cy="8724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32" name="Google Shape;832;p87"/>
              <p:cNvCxnSpPr>
                <a:stCxn id="814" idx="6"/>
                <a:endCxn id="819" idx="2"/>
              </p:cNvCxnSpPr>
              <p:nvPr/>
            </p:nvCxnSpPr>
            <p:spPr>
              <a:xfrm flipH="1" rot="10800000">
                <a:off x="977439" y="4066812"/>
                <a:ext cx="300600" cy="5697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33" name="Google Shape;833;p87"/>
              <p:cNvCxnSpPr>
                <a:endCxn id="815" idx="2"/>
              </p:cNvCxnSpPr>
              <p:nvPr/>
            </p:nvCxnSpPr>
            <p:spPr>
              <a:xfrm flipH="1" rot="10800000">
                <a:off x="979271" y="4365044"/>
                <a:ext cx="300000" cy="2715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34" name="Google Shape;834;p87"/>
              <p:cNvCxnSpPr>
                <a:stCxn id="814" idx="6"/>
              </p:cNvCxnSpPr>
              <p:nvPr/>
            </p:nvCxnSpPr>
            <p:spPr>
              <a:xfrm>
                <a:off x="977439" y="4636512"/>
                <a:ext cx="300600" cy="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35" name="Google Shape;835;p87"/>
              <p:cNvCxnSpPr>
                <a:stCxn id="814" idx="6"/>
                <a:endCxn id="820" idx="2"/>
              </p:cNvCxnSpPr>
              <p:nvPr/>
            </p:nvCxnSpPr>
            <p:spPr>
              <a:xfrm>
                <a:off x="977439" y="4636512"/>
                <a:ext cx="302400" cy="2838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36" name="Google Shape;836;p87"/>
              <p:cNvCxnSpPr>
                <a:stCxn id="815" idx="6"/>
                <a:endCxn id="817" idx="2"/>
              </p:cNvCxnSpPr>
              <p:nvPr/>
            </p:nvCxnSpPr>
            <p:spPr>
              <a:xfrm>
                <a:off x="1459271" y="4365044"/>
                <a:ext cx="281700" cy="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37" name="Google Shape;837;p87"/>
              <p:cNvCxnSpPr>
                <a:stCxn id="816" idx="6"/>
                <a:endCxn id="817" idx="2"/>
              </p:cNvCxnSpPr>
              <p:nvPr/>
            </p:nvCxnSpPr>
            <p:spPr>
              <a:xfrm flipH="1" rot="10800000">
                <a:off x="1457991" y="4365012"/>
                <a:ext cx="282900" cy="2715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38" name="Google Shape;838;p87"/>
              <p:cNvCxnSpPr>
                <a:stCxn id="820" idx="6"/>
                <a:endCxn id="817" idx="2"/>
              </p:cNvCxnSpPr>
              <p:nvPr/>
            </p:nvCxnSpPr>
            <p:spPr>
              <a:xfrm flipH="1" rot="10800000">
                <a:off x="1459911" y="4364924"/>
                <a:ext cx="281100" cy="5553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39" name="Google Shape;839;p87"/>
              <p:cNvCxnSpPr>
                <a:stCxn id="819" idx="6"/>
                <a:endCxn id="817" idx="2"/>
              </p:cNvCxnSpPr>
              <p:nvPr/>
            </p:nvCxnSpPr>
            <p:spPr>
              <a:xfrm>
                <a:off x="1457991" y="4066911"/>
                <a:ext cx="282900" cy="2982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840" name="Google Shape;840;p87"/>
              <p:cNvCxnSpPr>
                <a:stCxn id="818" idx="6"/>
                <a:endCxn id="817" idx="2"/>
              </p:cNvCxnSpPr>
              <p:nvPr/>
            </p:nvCxnSpPr>
            <p:spPr>
              <a:xfrm>
                <a:off x="1458631" y="3775361"/>
                <a:ext cx="282300" cy="5898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grpSp>
      </p:grpSp>
      <p:grpSp>
        <p:nvGrpSpPr>
          <p:cNvPr id="841" name="Google Shape;841;p87"/>
          <p:cNvGrpSpPr/>
          <p:nvPr/>
        </p:nvGrpSpPr>
        <p:grpSpPr>
          <a:xfrm>
            <a:off x="-17317" y="-14331"/>
            <a:ext cx="4720315" cy="1593326"/>
            <a:chOff x="-17319" y="-14331"/>
            <a:chExt cx="4720315" cy="1593326"/>
          </a:xfrm>
        </p:grpSpPr>
        <p:sp>
          <p:nvSpPr>
            <p:cNvPr id="842" name="Google Shape;842;p87"/>
            <p:cNvSpPr/>
            <p:nvPr/>
          </p:nvSpPr>
          <p:spPr>
            <a:xfrm>
              <a:off x="-17319" y="-14305"/>
              <a:ext cx="4450800" cy="1593300"/>
            </a:xfrm>
            <a:prstGeom prst="rect">
              <a:avLst/>
            </a:prstGeom>
            <a:solidFill>
              <a:srgbClr val="F2F2F2"/>
            </a:solidFill>
            <a:ln cap="flat" cmpd="sng" w="28575">
              <a:solidFill>
                <a:srgbClr val="7F7F7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p:txBody>
        </p:sp>
        <p:sp>
          <p:nvSpPr>
            <p:cNvPr id="843" name="Google Shape;843;p87"/>
            <p:cNvSpPr/>
            <p:nvPr/>
          </p:nvSpPr>
          <p:spPr>
            <a:xfrm rot="-5400000">
              <a:off x="-588818" y="557169"/>
              <a:ext cx="1593300" cy="450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bin"/>
                  <a:ea typeface="Cabin"/>
                  <a:cs typeface="Cabin"/>
                  <a:sym typeface="Cabin"/>
                </a:rPr>
                <a:t>Maxent</a:t>
              </a:r>
              <a:endParaRPr b="0" i="0" sz="1400" u="none" cap="none" strike="noStrike">
                <a:solidFill>
                  <a:schemeClr val="lt1"/>
                </a:solidFill>
                <a:latin typeface="Cabin"/>
                <a:ea typeface="Cabin"/>
                <a:cs typeface="Cabin"/>
                <a:sym typeface="Cabin"/>
              </a:endParaRPr>
            </a:p>
          </p:txBody>
        </p:sp>
        <p:sp>
          <p:nvSpPr>
            <p:cNvPr id="844" name="Google Shape;844;p87"/>
            <p:cNvSpPr txBox="1"/>
            <p:nvPr/>
          </p:nvSpPr>
          <p:spPr>
            <a:xfrm>
              <a:off x="2774896" y="114064"/>
              <a:ext cx="1928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a:ea typeface="Cabin"/>
                  <a:cs typeface="Cabin"/>
                  <a:sym typeface="Cabin"/>
                </a:rPr>
                <a:t>&gt; presence background</a:t>
              </a:r>
              <a:endParaRPr b="0" i="0" sz="1400" u="none" cap="none" strike="noStrike">
                <a:solidFill>
                  <a:srgbClr val="000000"/>
                </a:solidFill>
                <a:latin typeface="Arial"/>
                <a:ea typeface="Arial"/>
                <a:cs typeface="Arial"/>
                <a:sym typeface="Arial"/>
              </a:endParaRPr>
            </a:p>
          </p:txBody>
        </p:sp>
        <p:grpSp>
          <p:nvGrpSpPr>
            <p:cNvPr id="845" name="Google Shape;845;p87"/>
            <p:cNvGrpSpPr/>
            <p:nvPr/>
          </p:nvGrpSpPr>
          <p:grpSpPr>
            <a:xfrm>
              <a:off x="421536" y="70474"/>
              <a:ext cx="2370303" cy="1493048"/>
              <a:chOff x="949609" y="853368"/>
              <a:chExt cx="2370303" cy="1493048"/>
            </a:xfrm>
          </p:grpSpPr>
          <p:sp>
            <p:nvSpPr>
              <p:cNvPr id="846" name="Google Shape;846;p87"/>
              <p:cNvSpPr txBox="1"/>
              <p:nvPr/>
            </p:nvSpPr>
            <p:spPr>
              <a:xfrm rot="-5400000">
                <a:off x="500296" y="1331546"/>
                <a:ext cx="11868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abin"/>
                    <a:ea typeface="Cabin"/>
                    <a:cs typeface="Cabin"/>
                    <a:sym typeface="Cabin"/>
                  </a:rPr>
                  <a:t>Probability density</a:t>
                </a:r>
                <a:endParaRPr b="0" i="0" sz="1400" u="none" cap="none" strike="noStrike">
                  <a:solidFill>
                    <a:srgbClr val="000000"/>
                  </a:solidFill>
                  <a:latin typeface="Arial"/>
                  <a:ea typeface="Arial"/>
                  <a:cs typeface="Arial"/>
                  <a:sym typeface="Arial"/>
                </a:endParaRPr>
              </a:p>
            </p:txBody>
          </p:sp>
          <p:grpSp>
            <p:nvGrpSpPr>
              <p:cNvPr id="847" name="Google Shape;847;p87"/>
              <p:cNvGrpSpPr/>
              <p:nvPr/>
            </p:nvGrpSpPr>
            <p:grpSpPr>
              <a:xfrm>
                <a:off x="949609" y="853368"/>
                <a:ext cx="2370303" cy="1493048"/>
                <a:chOff x="949609" y="853368"/>
                <a:chExt cx="2370303" cy="1493048"/>
              </a:xfrm>
            </p:grpSpPr>
            <p:pic>
              <p:nvPicPr>
                <p:cNvPr id="848" name="Google Shape;848;p87"/>
                <p:cNvPicPr preferRelativeResize="0"/>
                <p:nvPr/>
              </p:nvPicPr>
              <p:blipFill rotWithShape="1">
                <a:blip r:embed="rId7">
                  <a:alphaModFix/>
                </a:blip>
                <a:srcRect b="0" l="0" r="0" t="0"/>
                <a:stretch/>
              </p:blipFill>
              <p:spPr>
                <a:xfrm>
                  <a:off x="1366419" y="853368"/>
                  <a:ext cx="1953493" cy="1147934"/>
                </a:xfrm>
                <a:prstGeom prst="rect">
                  <a:avLst/>
                </a:prstGeom>
                <a:noFill/>
                <a:ln>
                  <a:noFill/>
                </a:ln>
              </p:spPr>
            </p:pic>
            <p:cxnSp>
              <p:nvCxnSpPr>
                <p:cNvPr id="849" name="Google Shape;849;p87"/>
                <p:cNvCxnSpPr/>
                <p:nvPr/>
              </p:nvCxnSpPr>
              <p:spPr>
                <a:xfrm rot="10800000">
                  <a:off x="1228011" y="2001301"/>
                  <a:ext cx="2091900" cy="0"/>
                </a:xfrm>
                <a:prstGeom prst="straightConnector1">
                  <a:avLst/>
                </a:prstGeom>
                <a:noFill/>
                <a:ln cap="flat" cmpd="sng" w="12700">
                  <a:solidFill>
                    <a:schemeClr val="dk1"/>
                  </a:solidFill>
                  <a:prstDash val="solid"/>
                  <a:round/>
                  <a:headEnd len="sm" w="sm" type="none"/>
                  <a:tailEnd len="sm" w="sm" type="none"/>
                </a:ln>
              </p:spPr>
            </p:cxnSp>
            <p:cxnSp>
              <p:nvCxnSpPr>
                <p:cNvPr id="850" name="Google Shape;850;p87"/>
                <p:cNvCxnSpPr/>
                <p:nvPr/>
              </p:nvCxnSpPr>
              <p:spPr>
                <a:xfrm>
                  <a:off x="1228109" y="972247"/>
                  <a:ext cx="0" cy="1029000"/>
                </a:xfrm>
                <a:prstGeom prst="straightConnector1">
                  <a:avLst/>
                </a:prstGeom>
                <a:noFill/>
                <a:ln cap="flat" cmpd="sng" w="12700">
                  <a:solidFill>
                    <a:schemeClr val="dk1"/>
                  </a:solidFill>
                  <a:prstDash val="solid"/>
                  <a:round/>
                  <a:headEnd len="sm" w="sm" type="none"/>
                  <a:tailEnd len="sm" w="sm" type="none"/>
                </a:ln>
              </p:spPr>
            </p:cxnSp>
            <p:sp>
              <p:nvSpPr>
                <p:cNvPr id="851" name="Google Shape;851;p87"/>
                <p:cNvSpPr txBox="1"/>
                <p:nvPr/>
              </p:nvSpPr>
              <p:spPr>
                <a:xfrm>
                  <a:off x="1663832" y="2015582"/>
                  <a:ext cx="13587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abin"/>
                      <a:ea typeface="Cabin"/>
                      <a:cs typeface="Cabin"/>
                      <a:sym typeface="Cabin"/>
                    </a:rPr>
                    <a:t>Environmental variable</a:t>
                  </a:r>
                  <a:endParaRPr b="0" i="0" sz="1400" u="none" cap="none" strike="noStrike">
                    <a:solidFill>
                      <a:srgbClr val="000000"/>
                    </a:solidFill>
                    <a:latin typeface="Arial"/>
                    <a:ea typeface="Arial"/>
                    <a:cs typeface="Arial"/>
                    <a:sym typeface="Arial"/>
                  </a:endParaRPr>
                </a:p>
              </p:txBody>
            </p:sp>
            <p:sp>
              <p:nvSpPr>
                <p:cNvPr id="852" name="Google Shape;852;p87"/>
                <p:cNvSpPr txBox="1"/>
                <p:nvPr/>
              </p:nvSpPr>
              <p:spPr>
                <a:xfrm>
                  <a:off x="949609" y="2146316"/>
                  <a:ext cx="12621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Cabin"/>
                      <a:ea typeface="Cabin"/>
                      <a:cs typeface="Cabin"/>
                      <a:sym typeface="Cabin"/>
                    </a:rPr>
                    <a:t>Merow et al. 2013</a:t>
                  </a:r>
                  <a:endParaRPr b="0" i="0" sz="1400" u="none" cap="none" strike="noStrike">
                    <a:solidFill>
                      <a:srgbClr val="000000"/>
                    </a:solidFill>
                    <a:latin typeface="Arial"/>
                    <a:ea typeface="Arial"/>
                    <a:cs typeface="Arial"/>
                    <a:sym typeface="Arial"/>
                  </a:endParaRPr>
                </a:p>
              </p:txBody>
            </p:sp>
          </p:grpSp>
          <p:sp>
            <p:nvSpPr>
              <p:cNvPr id="853" name="Google Shape;853;p87"/>
              <p:cNvSpPr/>
              <p:nvPr/>
            </p:nvSpPr>
            <p:spPr>
              <a:xfrm>
                <a:off x="2348358" y="972247"/>
                <a:ext cx="721200" cy="501900"/>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grpSp>
        <p:nvGrpSpPr>
          <p:cNvPr id="859" name="Google Shape;859;p88"/>
          <p:cNvGrpSpPr/>
          <p:nvPr/>
        </p:nvGrpSpPr>
        <p:grpSpPr>
          <a:xfrm>
            <a:off x="-1" y="119"/>
            <a:ext cx="9144002" cy="597900"/>
            <a:chOff x="-1" y="119"/>
            <a:chExt cx="9144002" cy="597900"/>
          </a:xfrm>
        </p:grpSpPr>
        <p:sp>
          <p:nvSpPr>
            <p:cNvPr id="860" name="Google Shape;860;p88"/>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Plan so you avoid questionable research practices</a:t>
              </a:r>
              <a:endParaRPr b="0" i="0" sz="1400" u="none" cap="none" strike="noStrike">
                <a:solidFill>
                  <a:srgbClr val="000000"/>
                </a:solidFill>
                <a:latin typeface="Arial"/>
                <a:ea typeface="Arial"/>
                <a:cs typeface="Arial"/>
                <a:sym typeface="Arial"/>
              </a:endParaRPr>
            </a:p>
          </p:txBody>
        </p:sp>
        <p:cxnSp>
          <p:nvCxnSpPr>
            <p:cNvPr id="861" name="Google Shape;861;p88"/>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862" name="Google Shape;862;p88"/>
          <p:cNvSpPr txBox="1"/>
          <p:nvPr/>
        </p:nvSpPr>
        <p:spPr>
          <a:xfrm>
            <a:off x="316523" y="859134"/>
            <a:ext cx="4803000" cy="424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Most important when your purpose is explanation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Form hypotheses or expectations before you start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Avoid hypothesizing after your results are known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Avoid presenting only favorable evidence while concealing unfavorable evidence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Avoid relentless analysis or indiscriminate testing of associations between variables to obtain statistically significant results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When your purpose is mapping, or projection iterative modelling works so long as you validate model outputs adequately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3" name="Google Shape;863;p88"/>
          <p:cNvPicPr preferRelativeResize="0"/>
          <p:nvPr/>
        </p:nvPicPr>
        <p:blipFill rotWithShape="1">
          <a:blip r:embed="rId3">
            <a:alphaModFix/>
          </a:blip>
          <a:srcRect b="0" l="0" r="0" t="0"/>
          <a:stretch/>
        </p:blipFill>
        <p:spPr>
          <a:xfrm>
            <a:off x="5820177" y="745686"/>
            <a:ext cx="2841501" cy="42602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grpSp>
        <p:nvGrpSpPr>
          <p:cNvPr id="869" name="Google Shape;869;p89"/>
          <p:cNvGrpSpPr/>
          <p:nvPr/>
        </p:nvGrpSpPr>
        <p:grpSpPr>
          <a:xfrm>
            <a:off x="-1" y="119"/>
            <a:ext cx="9144002" cy="597900"/>
            <a:chOff x="-1" y="119"/>
            <a:chExt cx="9144002" cy="597900"/>
          </a:xfrm>
        </p:grpSpPr>
        <p:sp>
          <p:nvSpPr>
            <p:cNvPr id="870" name="Google Shape;870;p89"/>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Does available data match your question?</a:t>
              </a:r>
              <a:endParaRPr b="0" i="0" sz="1400" u="none" cap="none" strike="noStrike">
                <a:solidFill>
                  <a:srgbClr val="000000"/>
                </a:solidFill>
                <a:latin typeface="Arial"/>
                <a:ea typeface="Arial"/>
                <a:cs typeface="Arial"/>
                <a:sym typeface="Arial"/>
              </a:endParaRPr>
            </a:p>
          </p:txBody>
        </p:sp>
        <p:cxnSp>
          <p:nvCxnSpPr>
            <p:cNvPr id="871" name="Google Shape;871;p89"/>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872" name="Google Shape;872;p89"/>
          <p:cNvSpPr txBox="1"/>
          <p:nvPr/>
        </p:nvSpPr>
        <p:spPr>
          <a:xfrm>
            <a:off x="2177265" y="1147024"/>
            <a:ext cx="66690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Systematic </a:t>
            </a:r>
            <a:r>
              <a:rPr b="0" i="0" lang="en" sz="2000" u="none" cap="none" strike="noStrike">
                <a:solidFill>
                  <a:srgbClr val="000000"/>
                </a:solidFill>
                <a:latin typeface="Arial"/>
                <a:ea typeface="Arial"/>
                <a:cs typeface="Arial"/>
                <a:sym typeface="Arial"/>
              </a:rPr>
              <a:t>sampling with same method in each locations, a well defined sampling protocol and zeros are recorded when a species is not detected.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Structured</a:t>
            </a:r>
            <a:r>
              <a:rPr b="0" i="0" lang="en" sz="2000" u="none" cap="none" strike="noStrike">
                <a:solidFill>
                  <a:srgbClr val="000000"/>
                </a:solidFill>
                <a:latin typeface="Arial"/>
                <a:ea typeface="Arial"/>
                <a:cs typeface="Arial"/>
                <a:sym typeface="Arial"/>
              </a:rPr>
              <a:t> monitoring where zeros and sampling effort can be inferred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Unstructured</a:t>
            </a:r>
            <a:r>
              <a:rPr b="0" i="0" lang="en" sz="2000" u="none" cap="none" strike="noStrike">
                <a:solidFill>
                  <a:srgbClr val="000000"/>
                </a:solidFill>
                <a:latin typeface="Arial"/>
                <a:ea typeface="Arial"/>
                <a:cs typeface="Arial"/>
                <a:sym typeface="Arial"/>
              </a:rPr>
              <a:t> monitoring where zeros and possibly sampling effort can be inferred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Opportunistic</a:t>
            </a:r>
            <a:r>
              <a:rPr b="0" i="0" lang="en" sz="2000" u="none" cap="none" strike="noStrike">
                <a:solidFill>
                  <a:srgbClr val="000000"/>
                </a:solidFill>
                <a:latin typeface="Arial"/>
                <a:ea typeface="Arial"/>
                <a:cs typeface="Arial"/>
                <a:sym typeface="Arial"/>
              </a:rPr>
              <a:t> data where method and sampling are largely unknown</a:t>
            </a:r>
            <a:endParaRPr b="0" i="0" sz="1400" u="none" cap="none" strike="noStrike">
              <a:solidFill>
                <a:srgbClr val="000000"/>
              </a:solidFill>
              <a:latin typeface="Arial"/>
              <a:ea typeface="Arial"/>
              <a:cs typeface="Arial"/>
              <a:sym typeface="Arial"/>
            </a:endParaRPr>
          </a:p>
        </p:txBody>
      </p:sp>
      <p:sp>
        <p:nvSpPr>
          <p:cNvPr id="873" name="Google Shape;873;p89"/>
          <p:cNvSpPr/>
          <p:nvPr/>
        </p:nvSpPr>
        <p:spPr>
          <a:xfrm>
            <a:off x="1164832" y="1147024"/>
            <a:ext cx="581100" cy="3729900"/>
          </a:xfrm>
          <a:prstGeom prst="upDownArrow">
            <a:avLst>
              <a:gd fmla="val 50000" name="adj1"/>
              <a:gd fmla="val 50000" name="adj2"/>
            </a:avLst>
          </a:prstGeom>
          <a:gradFill>
            <a:gsLst>
              <a:gs pos="0">
                <a:srgbClr val="00B0F0"/>
              </a:gs>
              <a:gs pos="74000">
                <a:srgbClr val="FED8A8"/>
              </a:gs>
              <a:gs pos="83000">
                <a:srgbClr val="FFFF00"/>
              </a:gs>
              <a:gs pos="100000">
                <a:srgbClr val="FFE5C5"/>
              </a:gs>
            </a:gsLst>
            <a:lin ang="5400012"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 name="Google Shape;874;p89"/>
          <p:cNvSpPr txBox="1"/>
          <p:nvPr/>
        </p:nvSpPr>
        <p:spPr>
          <a:xfrm>
            <a:off x="348466" y="4175974"/>
            <a:ext cx="766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Worst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89"/>
          <p:cNvSpPr txBox="1"/>
          <p:nvPr/>
        </p:nvSpPr>
        <p:spPr>
          <a:xfrm>
            <a:off x="625557" y="1382551"/>
            <a:ext cx="4498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grpSp>
        <p:nvGrpSpPr>
          <p:cNvPr id="881" name="Google Shape;881;p90"/>
          <p:cNvGrpSpPr/>
          <p:nvPr/>
        </p:nvGrpSpPr>
        <p:grpSpPr>
          <a:xfrm>
            <a:off x="-1" y="119"/>
            <a:ext cx="9144002" cy="597900"/>
            <a:chOff x="-1" y="119"/>
            <a:chExt cx="9144002" cy="597900"/>
          </a:xfrm>
        </p:grpSpPr>
        <p:sp>
          <p:nvSpPr>
            <p:cNvPr id="882" name="Google Shape;882;p90"/>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a:t>
              </a:r>
              <a:r>
                <a:rPr b="0" i="0" lang="en" sz="2400" u="none" cap="none" strike="noStrike">
                  <a:solidFill>
                    <a:srgbClr val="FFFFFF"/>
                  </a:solidFill>
                  <a:latin typeface="Cabin"/>
                  <a:ea typeface="Cabin"/>
                  <a:cs typeface="Cabin"/>
                  <a:sym typeface="Cabin"/>
                </a:rPr>
                <a:t>ampling bias</a:t>
              </a:r>
              <a:endParaRPr b="0" i="0" sz="2400" u="none" cap="none" strike="noStrike">
                <a:solidFill>
                  <a:srgbClr val="FFFFFF"/>
                </a:solidFill>
                <a:latin typeface="Cabin"/>
                <a:ea typeface="Cabin"/>
                <a:cs typeface="Cabin"/>
                <a:sym typeface="Cabin"/>
              </a:endParaRPr>
            </a:p>
          </p:txBody>
        </p:sp>
        <p:cxnSp>
          <p:nvCxnSpPr>
            <p:cNvPr id="883" name="Google Shape;883;p90"/>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pic>
        <p:nvPicPr>
          <p:cNvPr id="884" name="Google Shape;884;p90"/>
          <p:cNvPicPr preferRelativeResize="0"/>
          <p:nvPr/>
        </p:nvPicPr>
        <p:blipFill rotWithShape="1">
          <a:blip r:embed="rId3">
            <a:alphaModFix/>
          </a:blip>
          <a:srcRect b="0" l="0" r="0" t="0"/>
          <a:stretch/>
        </p:blipFill>
        <p:spPr>
          <a:xfrm>
            <a:off x="1182063" y="1093806"/>
            <a:ext cx="2157232" cy="3162792"/>
          </a:xfrm>
          <a:prstGeom prst="rect">
            <a:avLst/>
          </a:prstGeom>
          <a:noFill/>
          <a:ln>
            <a:noFill/>
          </a:ln>
        </p:spPr>
      </p:pic>
      <p:pic>
        <p:nvPicPr>
          <p:cNvPr id="885" name="Google Shape;885;p90"/>
          <p:cNvPicPr preferRelativeResize="0"/>
          <p:nvPr/>
        </p:nvPicPr>
        <p:blipFill rotWithShape="1">
          <a:blip r:embed="rId4">
            <a:alphaModFix/>
          </a:blip>
          <a:srcRect b="0" l="0" r="0" t="0"/>
          <a:stretch/>
        </p:blipFill>
        <p:spPr>
          <a:xfrm>
            <a:off x="3330614" y="1093806"/>
            <a:ext cx="2317830" cy="3162791"/>
          </a:xfrm>
          <a:prstGeom prst="rect">
            <a:avLst/>
          </a:prstGeom>
          <a:noFill/>
          <a:ln>
            <a:noFill/>
          </a:ln>
        </p:spPr>
      </p:pic>
      <p:pic>
        <p:nvPicPr>
          <p:cNvPr id="886" name="Google Shape;886;p90"/>
          <p:cNvPicPr preferRelativeResize="0"/>
          <p:nvPr/>
        </p:nvPicPr>
        <p:blipFill rotWithShape="1">
          <a:blip r:embed="rId5">
            <a:alphaModFix/>
          </a:blip>
          <a:srcRect b="0" l="0" r="0" t="0"/>
          <a:stretch/>
        </p:blipFill>
        <p:spPr>
          <a:xfrm>
            <a:off x="5652784" y="1120867"/>
            <a:ext cx="2302377" cy="313573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91"/>
          <p:cNvSpPr/>
          <p:nvPr/>
        </p:nvSpPr>
        <p:spPr>
          <a:xfrm>
            <a:off x="0" y="5769"/>
            <a:ext cx="4572000" cy="2592000"/>
          </a:xfrm>
          <a:prstGeom prst="rect">
            <a:avLst/>
          </a:prstGeom>
          <a:gradFill>
            <a:gsLst>
              <a:gs pos="0">
                <a:srgbClr val="1DA68A">
                  <a:alpha val="53725"/>
                </a:srgbClr>
              </a:gs>
              <a:gs pos="100000">
                <a:srgbClr val="1DA68A"/>
              </a:gs>
            </a:gsLst>
            <a:lin ang="5400012" scaled="0"/>
          </a:gradFill>
          <a:ln cap="flat" cmpd="sng" w="9525">
            <a:solidFill>
              <a:schemeClr val="accent5"/>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Geographic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models</a:t>
            </a:r>
            <a:endParaRPr b="0" i="0" sz="1400" u="none" cap="none" strike="noStrike">
              <a:solidFill>
                <a:srgbClr val="000000"/>
              </a:solidFill>
              <a:latin typeface="Arial"/>
              <a:ea typeface="Arial"/>
              <a:cs typeface="Arial"/>
              <a:sym typeface="Arial"/>
            </a:endParaRPr>
          </a:p>
        </p:txBody>
      </p:sp>
      <p:sp>
        <p:nvSpPr>
          <p:cNvPr id="893" name="Google Shape;893;p91"/>
          <p:cNvSpPr/>
          <p:nvPr/>
        </p:nvSpPr>
        <p:spPr>
          <a:xfrm>
            <a:off x="4572000" y="5769"/>
            <a:ext cx="4572000" cy="2592000"/>
          </a:xfrm>
          <a:prstGeom prst="rect">
            <a:avLst/>
          </a:prstGeom>
          <a:gradFill>
            <a:gsLst>
              <a:gs pos="0">
                <a:srgbClr val="1DA68A">
                  <a:alpha val="53725"/>
                </a:srgbClr>
              </a:gs>
              <a:gs pos="100000">
                <a:srgbClr val="1DA68A"/>
              </a:gs>
            </a:gsLst>
            <a:lin ang="5400012" scaled="0"/>
          </a:gradFill>
          <a:ln cap="flat" cmpd="sng" w="9525">
            <a:solidFill>
              <a:srgbClr val="1DA68A"/>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chemeClr val="lt1"/>
                </a:solidFill>
                <a:latin typeface="Cabin"/>
                <a:ea typeface="Cabin"/>
                <a:cs typeface="Cabin"/>
                <a:sym typeface="Cabin"/>
              </a:rPr>
              <a:t>Profile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chemeClr val="lt1"/>
                </a:solidFill>
                <a:latin typeface="Cabin"/>
                <a:ea typeface="Cabin"/>
                <a:cs typeface="Cabin"/>
                <a:sym typeface="Cabin"/>
              </a:rPr>
              <a:t>models</a:t>
            </a:r>
            <a:endParaRPr b="0" i="0" sz="1400" u="none" cap="none" strike="noStrike">
              <a:solidFill>
                <a:srgbClr val="000000"/>
              </a:solidFill>
              <a:latin typeface="Arial"/>
              <a:ea typeface="Arial"/>
              <a:cs typeface="Arial"/>
              <a:sym typeface="Arial"/>
            </a:endParaRPr>
          </a:p>
        </p:txBody>
      </p:sp>
      <p:sp>
        <p:nvSpPr>
          <p:cNvPr id="894" name="Google Shape;894;p91"/>
          <p:cNvSpPr/>
          <p:nvPr/>
        </p:nvSpPr>
        <p:spPr>
          <a:xfrm>
            <a:off x="0" y="2576942"/>
            <a:ext cx="4572000" cy="2592000"/>
          </a:xfrm>
          <a:prstGeom prst="rect">
            <a:avLst/>
          </a:prstGeom>
          <a:gradFill>
            <a:gsLst>
              <a:gs pos="0">
                <a:srgbClr val="1DA68A">
                  <a:alpha val="53725"/>
                </a:srgbClr>
              </a:gs>
              <a:gs pos="100000">
                <a:srgbClr val="1DA68A"/>
              </a:gs>
            </a:gsLst>
            <a:lin ang="5400012" scaled="0"/>
          </a:gra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Statistical regression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models</a:t>
            </a:r>
            <a:endParaRPr b="0" i="0" sz="1400" u="none" cap="none" strike="noStrike">
              <a:solidFill>
                <a:srgbClr val="000000"/>
              </a:solidFill>
              <a:latin typeface="Arial"/>
              <a:ea typeface="Arial"/>
              <a:cs typeface="Arial"/>
              <a:sym typeface="Arial"/>
            </a:endParaRPr>
          </a:p>
        </p:txBody>
      </p:sp>
      <p:sp>
        <p:nvSpPr>
          <p:cNvPr id="895" name="Google Shape;895;p91"/>
          <p:cNvSpPr/>
          <p:nvPr/>
        </p:nvSpPr>
        <p:spPr>
          <a:xfrm>
            <a:off x="4572000" y="2585027"/>
            <a:ext cx="4572000" cy="2592000"/>
          </a:xfrm>
          <a:prstGeom prst="rect">
            <a:avLst/>
          </a:prstGeom>
          <a:gradFill>
            <a:gsLst>
              <a:gs pos="0">
                <a:srgbClr val="1DA68A">
                  <a:alpha val="53725"/>
                </a:srgbClr>
              </a:gs>
              <a:gs pos="100000">
                <a:srgbClr val="1DA68A"/>
              </a:gs>
            </a:gsLst>
            <a:lin ang="5400012" scaled="0"/>
          </a:gra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Machine learning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models</a:t>
            </a:r>
            <a:endParaRPr b="0" i="0" sz="1400" u="none" cap="none" strike="noStrike">
              <a:solidFill>
                <a:srgbClr val="000000"/>
              </a:solidFill>
              <a:latin typeface="Arial"/>
              <a:ea typeface="Arial"/>
              <a:cs typeface="Arial"/>
              <a:sym typeface="Arial"/>
            </a:endParaRPr>
          </a:p>
        </p:txBody>
      </p:sp>
      <p:sp>
        <p:nvSpPr>
          <p:cNvPr id="896" name="Google Shape;896;p91"/>
          <p:cNvSpPr txBox="1"/>
          <p:nvPr/>
        </p:nvSpPr>
        <p:spPr>
          <a:xfrm>
            <a:off x="2279871" y="1223502"/>
            <a:ext cx="4546500" cy="2646900"/>
          </a:xfrm>
          <a:prstGeom prst="rect">
            <a:avLst/>
          </a:prstGeom>
          <a:no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600"/>
              <a:buFont typeface="Arial"/>
              <a:buNone/>
            </a:pPr>
            <a:r>
              <a:rPr b="1" i="0" lang="en" sz="16600" u="none" cap="none" strike="noStrike">
                <a:solidFill>
                  <a:schemeClr val="dk1"/>
                </a:solidFill>
                <a:latin typeface="Open Sans Light"/>
                <a:ea typeface="Open Sans Light"/>
                <a:cs typeface="Open Sans Light"/>
                <a:sym typeface="Open Sans Light"/>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grpSp>
        <p:nvGrpSpPr>
          <p:cNvPr id="902" name="Google Shape;902;p92"/>
          <p:cNvGrpSpPr/>
          <p:nvPr/>
        </p:nvGrpSpPr>
        <p:grpSpPr>
          <a:xfrm>
            <a:off x="1329261" y="982139"/>
            <a:ext cx="6449974" cy="3998775"/>
            <a:chOff x="1532466" y="982138"/>
            <a:chExt cx="6449974" cy="3998775"/>
          </a:xfrm>
        </p:grpSpPr>
        <p:pic>
          <p:nvPicPr>
            <p:cNvPr descr="nature08823-f2" id="903" name="Google Shape;903;p92"/>
            <p:cNvPicPr preferRelativeResize="0"/>
            <p:nvPr/>
          </p:nvPicPr>
          <p:blipFill rotWithShape="1">
            <a:blip r:embed="rId3">
              <a:alphaModFix/>
            </a:blip>
            <a:srcRect b="0" l="0" r="0" t="0"/>
            <a:stretch/>
          </p:blipFill>
          <p:spPr>
            <a:xfrm>
              <a:off x="1532466" y="982138"/>
              <a:ext cx="6449974" cy="3998775"/>
            </a:xfrm>
            <a:prstGeom prst="rect">
              <a:avLst/>
            </a:prstGeom>
            <a:noFill/>
            <a:ln>
              <a:noFill/>
            </a:ln>
          </p:spPr>
        </p:pic>
        <p:sp>
          <p:nvSpPr>
            <p:cNvPr id="904" name="Google Shape;904;p92"/>
            <p:cNvSpPr/>
            <p:nvPr/>
          </p:nvSpPr>
          <p:spPr>
            <a:xfrm>
              <a:off x="1540932" y="4679937"/>
              <a:ext cx="4716000" cy="286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125"/>
                <a:buFont typeface="Arial"/>
                <a:buNone/>
              </a:pPr>
              <a:r>
                <a:rPr b="0" i="0" lang="en" sz="1125" u="none" cap="none" strike="noStrike">
                  <a:solidFill>
                    <a:schemeClr val="dk1"/>
                  </a:solidFill>
                  <a:latin typeface="Open Sans Light"/>
                  <a:ea typeface="Open Sans Light"/>
                  <a:cs typeface="Open Sans Light"/>
                  <a:sym typeface="Open Sans Light"/>
                </a:rPr>
                <a:t>Moss et al. (2010) </a:t>
              </a:r>
              <a:r>
                <a:rPr b="0" i="1" lang="en" sz="1125" u="none" cap="none" strike="noStrike">
                  <a:solidFill>
                    <a:schemeClr val="dk1"/>
                  </a:solidFill>
                  <a:latin typeface="Open Sans Light"/>
                  <a:ea typeface="Open Sans Light"/>
                  <a:cs typeface="Open Sans Light"/>
                  <a:sym typeface="Open Sans Light"/>
                </a:rPr>
                <a:t>Nature</a:t>
              </a:r>
              <a:r>
                <a:rPr b="0" i="0" lang="en" sz="1125" u="none" cap="none" strike="noStrike">
                  <a:solidFill>
                    <a:schemeClr val="dk1"/>
                  </a:solidFill>
                  <a:latin typeface="Open Sans Light"/>
                  <a:ea typeface="Open Sans Light"/>
                  <a:cs typeface="Open Sans Light"/>
                  <a:sym typeface="Open Sans Light"/>
                </a:rPr>
                <a:t> 463: 747-756</a:t>
              </a:r>
              <a:endParaRPr b="0" i="0" sz="1400" u="none" cap="none" strike="noStrike">
                <a:solidFill>
                  <a:srgbClr val="000000"/>
                </a:solidFill>
                <a:latin typeface="Arial"/>
                <a:ea typeface="Arial"/>
                <a:cs typeface="Arial"/>
                <a:sym typeface="Arial"/>
              </a:endParaRPr>
            </a:p>
          </p:txBody>
        </p:sp>
      </p:grpSp>
      <p:grpSp>
        <p:nvGrpSpPr>
          <p:cNvPr id="905" name="Google Shape;905;p92"/>
          <p:cNvGrpSpPr/>
          <p:nvPr/>
        </p:nvGrpSpPr>
        <p:grpSpPr>
          <a:xfrm>
            <a:off x="-1" y="119"/>
            <a:ext cx="9144002" cy="597900"/>
            <a:chOff x="-1" y="119"/>
            <a:chExt cx="9144002" cy="597900"/>
          </a:xfrm>
        </p:grpSpPr>
        <p:sp>
          <p:nvSpPr>
            <p:cNvPr id="906" name="Google Shape;906;p92"/>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Climate Change projections</a:t>
              </a:r>
              <a:endParaRPr b="0" i="0" sz="1400" u="none" cap="none" strike="noStrike">
                <a:solidFill>
                  <a:srgbClr val="000000"/>
                </a:solidFill>
                <a:latin typeface="Arial"/>
                <a:ea typeface="Arial"/>
                <a:cs typeface="Arial"/>
                <a:sym typeface="Arial"/>
              </a:endParaRPr>
            </a:p>
          </p:txBody>
        </p:sp>
        <p:cxnSp>
          <p:nvCxnSpPr>
            <p:cNvPr id="907" name="Google Shape;907;p92"/>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pic>
        <p:nvPicPr>
          <p:cNvPr id="908" name="Google Shape;908;p92"/>
          <p:cNvPicPr preferRelativeResize="0"/>
          <p:nvPr/>
        </p:nvPicPr>
        <p:blipFill rotWithShape="1">
          <a:blip r:embed="rId4">
            <a:alphaModFix/>
          </a:blip>
          <a:srcRect b="0" l="0" r="0" t="0"/>
          <a:stretch/>
        </p:blipFill>
        <p:spPr>
          <a:xfrm>
            <a:off x="124900" y="178049"/>
            <a:ext cx="1989376" cy="288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pic>
        <p:nvPicPr>
          <p:cNvPr descr="graph2-3.png" id="914" name="Google Shape;914;p93"/>
          <p:cNvPicPr preferRelativeResize="0"/>
          <p:nvPr/>
        </p:nvPicPr>
        <p:blipFill rotWithShape="1">
          <a:blip r:embed="rId3">
            <a:alphaModFix/>
          </a:blip>
          <a:srcRect b="0" l="0" r="0" t="0"/>
          <a:stretch/>
        </p:blipFill>
        <p:spPr>
          <a:xfrm>
            <a:off x="1303308" y="1340176"/>
            <a:ext cx="3162298" cy="2571428"/>
          </a:xfrm>
          <a:prstGeom prst="rect">
            <a:avLst/>
          </a:prstGeom>
          <a:noFill/>
          <a:ln>
            <a:noFill/>
          </a:ln>
        </p:spPr>
      </p:pic>
      <p:sp>
        <p:nvSpPr>
          <p:cNvPr id="915" name="Google Shape;915;p93"/>
          <p:cNvSpPr/>
          <p:nvPr/>
        </p:nvSpPr>
        <p:spPr>
          <a:xfrm>
            <a:off x="5833534" y="4491572"/>
            <a:ext cx="3674400" cy="1710300"/>
          </a:xfrm>
          <a:prstGeom prst="ellipse">
            <a:avLst/>
          </a:prstGeom>
          <a:solidFill>
            <a:srgbClr val="3CAA35"/>
          </a:solidFill>
          <a:ln>
            <a:noFill/>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916" name="Google Shape;916;p93"/>
          <p:cNvSpPr/>
          <p:nvPr/>
        </p:nvSpPr>
        <p:spPr>
          <a:xfrm rot="-8475880">
            <a:off x="7486461" y="3458047"/>
            <a:ext cx="497664" cy="1569173"/>
          </a:xfrm>
          <a:prstGeom prst="downArrow">
            <a:avLst>
              <a:gd fmla="val 50000" name="adj1"/>
              <a:gd fmla="val 50000" name="adj2"/>
            </a:avLst>
          </a:prstGeom>
          <a:solidFill>
            <a:srgbClr val="2E75B6"/>
          </a:solidFill>
          <a:ln cap="flat" cmpd="sng" w="9525">
            <a:solidFill>
              <a:srgbClr val="2E75B6"/>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917" name="Google Shape;917;p93"/>
          <p:cNvSpPr/>
          <p:nvPr/>
        </p:nvSpPr>
        <p:spPr>
          <a:xfrm>
            <a:off x="6461598" y="3019026"/>
            <a:ext cx="884700" cy="1770000"/>
          </a:xfrm>
          <a:prstGeom prst="downArrow">
            <a:avLst>
              <a:gd fmla="val 50000" name="adj1"/>
              <a:gd fmla="val 50000" name="adj2"/>
            </a:avLst>
          </a:prstGeom>
          <a:solidFill>
            <a:srgbClr val="E89252"/>
          </a:solidFill>
          <a:ln cap="flat" cmpd="sng" w="9525">
            <a:solidFill>
              <a:srgbClr val="E89252"/>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grpSp>
        <p:nvGrpSpPr>
          <p:cNvPr id="918" name="Google Shape;918;p93"/>
          <p:cNvGrpSpPr/>
          <p:nvPr/>
        </p:nvGrpSpPr>
        <p:grpSpPr>
          <a:xfrm>
            <a:off x="209423" y="1054075"/>
            <a:ext cx="4539849" cy="3511909"/>
            <a:chOff x="1882149" y="1062334"/>
            <a:chExt cx="4539849" cy="3511909"/>
          </a:xfrm>
        </p:grpSpPr>
        <p:sp>
          <p:nvSpPr>
            <p:cNvPr id="919" name="Google Shape;919;p93"/>
            <p:cNvSpPr/>
            <p:nvPr/>
          </p:nvSpPr>
          <p:spPr>
            <a:xfrm rot="-5400000">
              <a:off x="991149" y="2532834"/>
              <a:ext cx="2125800" cy="3438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CO2-equivanent (ppm)</a:t>
              </a:r>
              <a:endParaRPr b="0" i="0" sz="1400" u="none" cap="none" strike="noStrike">
                <a:solidFill>
                  <a:srgbClr val="000000"/>
                </a:solidFill>
                <a:latin typeface="Arial"/>
                <a:ea typeface="Arial"/>
                <a:cs typeface="Arial"/>
                <a:sym typeface="Arial"/>
              </a:endParaRPr>
            </a:p>
          </p:txBody>
        </p:sp>
        <p:grpSp>
          <p:nvGrpSpPr>
            <p:cNvPr id="920" name="Google Shape;920;p93"/>
            <p:cNvGrpSpPr/>
            <p:nvPr/>
          </p:nvGrpSpPr>
          <p:grpSpPr>
            <a:xfrm>
              <a:off x="2319238" y="1062334"/>
              <a:ext cx="4102760" cy="3511909"/>
              <a:chOff x="2319238" y="1062334"/>
              <a:chExt cx="4102760" cy="3511909"/>
            </a:xfrm>
          </p:grpSpPr>
          <p:grpSp>
            <p:nvGrpSpPr>
              <p:cNvPr id="921" name="Google Shape;921;p93"/>
              <p:cNvGrpSpPr/>
              <p:nvPr/>
            </p:nvGrpSpPr>
            <p:grpSpPr>
              <a:xfrm>
                <a:off x="2319238" y="1062334"/>
                <a:ext cx="4102760" cy="3511909"/>
                <a:chOff x="2319238" y="1062334"/>
                <a:chExt cx="4102760" cy="3511909"/>
              </a:xfrm>
            </p:grpSpPr>
            <p:grpSp>
              <p:nvGrpSpPr>
                <p:cNvPr id="922" name="Google Shape;922;p93"/>
                <p:cNvGrpSpPr/>
                <p:nvPr/>
              </p:nvGrpSpPr>
              <p:grpSpPr>
                <a:xfrm>
                  <a:off x="2730498" y="1253034"/>
                  <a:ext cx="3691500" cy="3321209"/>
                  <a:chOff x="2717798" y="1253034"/>
                  <a:chExt cx="3691500" cy="3321209"/>
                </a:xfrm>
              </p:grpSpPr>
              <p:grpSp>
                <p:nvGrpSpPr>
                  <p:cNvPr id="923" name="Google Shape;923;p93"/>
                  <p:cNvGrpSpPr/>
                  <p:nvPr/>
                </p:nvGrpSpPr>
                <p:grpSpPr>
                  <a:xfrm>
                    <a:off x="2717798" y="1253034"/>
                    <a:ext cx="3691500" cy="3321209"/>
                    <a:chOff x="2717798" y="1253034"/>
                    <a:chExt cx="3691500" cy="3321209"/>
                  </a:xfrm>
                </p:grpSpPr>
                <p:cxnSp>
                  <p:nvCxnSpPr>
                    <p:cNvPr id="924" name="Google Shape;924;p93"/>
                    <p:cNvCxnSpPr/>
                    <p:nvPr/>
                  </p:nvCxnSpPr>
                  <p:spPr>
                    <a:xfrm rot="10800000">
                      <a:off x="2963401" y="1253034"/>
                      <a:ext cx="8400" cy="2903400"/>
                    </a:xfrm>
                    <a:prstGeom prst="straightConnector1">
                      <a:avLst/>
                    </a:prstGeom>
                    <a:noFill/>
                    <a:ln cap="flat" cmpd="sng" w="25400">
                      <a:solidFill>
                        <a:srgbClr val="000000"/>
                      </a:solidFill>
                      <a:prstDash val="solid"/>
                      <a:round/>
                      <a:headEnd len="sm" w="sm" type="none"/>
                      <a:tailEnd len="sm" w="sm" type="none"/>
                    </a:ln>
                  </p:spPr>
                </p:cxnSp>
                <p:grpSp>
                  <p:nvGrpSpPr>
                    <p:cNvPr id="925" name="Google Shape;925;p93"/>
                    <p:cNvGrpSpPr/>
                    <p:nvPr/>
                  </p:nvGrpSpPr>
                  <p:grpSpPr>
                    <a:xfrm>
                      <a:off x="2717798" y="4143580"/>
                      <a:ext cx="3691500" cy="430663"/>
                      <a:chOff x="2717798" y="4143580"/>
                      <a:chExt cx="3691500" cy="430663"/>
                    </a:xfrm>
                  </p:grpSpPr>
                  <p:grpSp>
                    <p:nvGrpSpPr>
                      <p:cNvPr id="926" name="Google Shape;926;p93"/>
                      <p:cNvGrpSpPr/>
                      <p:nvPr/>
                    </p:nvGrpSpPr>
                    <p:grpSpPr>
                      <a:xfrm>
                        <a:off x="2963334" y="4143580"/>
                        <a:ext cx="3174900" cy="184233"/>
                        <a:chOff x="2963334" y="4143580"/>
                        <a:chExt cx="3174900" cy="184233"/>
                      </a:xfrm>
                    </p:grpSpPr>
                    <p:cxnSp>
                      <p:nvCxnSpPr>
                        <p:cNvPr id="927" name="Google Shape;927;p93"/>
                        <p:cNvCxnSpPr/>
                        <p:nvPr/>
                      </p:nvCxnSpPr>
                      <p:spPr>
                        <a:xfrm>
                          <a:off x="2963334" y="4156434"/>
                          <a:ext cx="3174900" cy="0"/>
                        </a:xfrm>
                        <a:prstGeom prst="straightConnector1">
                          <a:avLst/>
                        </a:prstGeom>
                        <a:noFill/>
                        <a:ln cap="flat" cmpd="sng" w="25400">
                          <a:solidFill>
                            <a:srgbClr val="000000"/>
                          </a:solidFill>
                          <a:prstDash val="solid"/>
                          <a:round/>
                          <a:headEnd len="sm" w="sm" type="none"/>
                          <a:tailEnd len="sm" w="sm" type="none"/>
                        </a:ln>
                      </p:spPr>
                    </p:cxnSp>
                    <p:cxnSp>
                      <p:nvCxnSpPr>
                        <p:cNvPr id="928" name="Google Shape;928;p93"/>
                        <p:cNvCxnSpPr/>
                        <p:nvPr/>
                      </p:nvCxnSpPr>
                      <p:spPr>
                        <a:xfrm>
                          <a:off x="2972635" y="4143580"/>
                          <a:ext cx="0" cy="180000"/>
                        </a:xfrm>
                        <a:prstGeom prst="straightConnector1">
                          <a:avLst/>
                        </a:prstGeom>
                        <a:noFill/>
                        <a:ln cap="flat" cmpd="sng" w="25400">
                          <a:solidFill>
                            <a:srgbClr val="000000"/>
                          </a:solidFill>
                          <a:prstDash val="solid"/>
                          <a:round/>
                          <a:headEnd len="sm" w="sm" type="none"/>
                          <a:tailEnd len="sm" w="sm" type="none"/>
                        </a:ln>
                      </p:spPr>
                    </p:cxnSp>
                    <p:cxnSp>
                      <p:nvCxnSpPr>
                        <p:cNvPr id="929" name="Google Shape;929;p93"/>
                        <p:cNvCxnSpPr/>
                        <p:nvPr/>
                      </p:nvCxnSpPr>
                      <p:spPr>
                        <a:xfrm>
                          <a:off x="6125632" y="4147813"/>
                          <a:ext cx="0" cy="180000"/>
                        </a:xfrm>
                        <a:prstGeom prst="straightConnector1">
                          <a:avLst/>
                        </a:prstGeom>
                        <a:noFill/>
                        <a:ln cap="flat" cmpd="sng" w="25400">
                          <a:solidFill>
                            <a:srgbClr val="000000"/>
                          </a:solidFill>
                          <a:prstDash val="solid"/>
                          <a:round/>
                          <a:headEnd len="sm" w="sm" type="none"/>
                          <a:tailEnd len="sm" w="sm" type="none"/>
                        </a:ln>
                      </p:spPr>
                    </p:cxnSp>
                    <p:cxnSp>
                      <p:nvCxnSpPr>
                        <p:cNvPr id="930" name="Google Shape;930;p93"/>
                        <p:cNvCxnSpPr/>
                        <p:nvPr/>
                      </p:nvCxnSpPr>
                      <p:spPr>
                        <a:xfrm>
                          <a:off x="3762000" y="4143600"/>
                          <a:ext cx="0" cy="180000"/>
                        </a:xfrm>
                        <a:prstGeom prst="straightConnector1">
                          <a:avLst/>
                        </a:prstGeom>
                        <a:noFill/>
                        <a:ln cap="flat" cmpd="sng" w="25400">
                          <a:solidFill>
                            <a:srgbClr val="000000"/>
                          </a:solidFill>
                          <a:prstDash val="solid"/>
                          <a:round/>
                          <a:headEnd len="sm" w="sm" type="none"/>
                          <a:tailEnd len="sm" w="sm" type="none"/>
                        </a:ln>
                      </p:spPr>
                    </p:cxnSp>
                    <p:cxnSp>
                      <p:nvCxnSpPr>
                        <p:cNvPr id="931" name="Google Shape;931;p93"/>
                        <p:cNvCxnSpPr/>
                        <p:nvPr/>
                      </p:nvCxnSpPr>
                      <p:spPr>
                        <a:xfrm>
                          <a:off x="4550400" y="4143600"/>
                          <a:ext cx="0" cy="180000"/>
                        </a:xfrm>
                        <a:prstGeom prst="straightConnector1">
                          <a:avLst/>
                        </a:prstGeom>
                        <a:noFill/>
                        <a:ln cap="flat" cmpd="sng" w="25400">
                          <a:solidFill>
                            <a:srgbClr val="000000"/>
                          </a:solidFill>
                          <a:prstDash val="solid"/>
                          <a:round/>
                          <a:headEnd len="sm" w="sm" type="none"/>
                          <a:tailEnd len="sm" w="sm" type="none"/>
                        </a:ln>
                      </p:spPr>
                    </p:cxnSp>
                    <p:cxnSp>
                      <p:nvCxnSpPr>
                        <p:cNvPr id="932" name="Google Shape;932;p93"/>
                        <p:cNvCxnSpPr/>
                        <p:nvPr/>
                      </p:nvCxnSpPr>
                      <p:spPr>
                        <a:xfrm>
                          <a:off x="5338800" y="4143600"/>
                          <a:ext cx="0" cy="180000"/>
                        </a:xfrm>
                        <a:prstGeom prst="straightConnector1">
                          <a:avLst/>
                        </a:prstGeom>
                        <a:noFill/>
                        <a:ln cap="flat" cmpd="sng" w="25400">
                          <a:solidFill>
                            <a:srgbClr val="000000"/>
                          </a:solidFill>
                          <a:prstDash val="solid"/>
                          <a:round/>
                          <a:headEnd len="sm" w="sm" type="none"/>
                          <a:tailEnd len="sm" w="sm" type="none"/>
                        </a:ln>
                      </p:spPr>
                    </p:cxnSp>
                  </p:grpSp>
                  <p:sp>
                    <p:nvSpPr>
                      <p:cNvPr id="933" name="Google Shape;933;p93"/>
                      <p:cNvSpPr/>
                      <p:nvPr/>
                    </p:nvSpPr>
                    <p:spPr>
                      <a:xfrm>
                        <a:off x="2717798" y="4230443"/>
                        <a:ext cx="3691500" cy="343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2000        2025        2050        2075       2100</a:t>
                        </a:r>
                        <a:endParaRPr b="0" i="0" sz="1400" u="none" cap="none" strike="noStrike">
                          <a:solidFill>
                            <a:srgbClr val="000000"/>
                          </a:solidFill>
                          <a:latin typeface="Arial"/>
                          <a:ea typeface="Arial"/>
                          <a:cs typeface="Arial"/>
                          <a:sym typeface="Arial"/>
                        </a:endParaRPr>
                      </a:p>
                    </p:txBody>
                  </p:sp>
                </p:grpSp>
              </p:grpSp>
              <p:cxnSp>
                <p:nvCxnSpPr>
                  <p:cNvPr id="934" name="Google Shape;934;p93"/>
                  <p:cNvCxnSpPr/>
                  <p:nvPr/>
                </p:nvCxnSpPr>
                <p:spPr>
                  <a:xfrm>
                    <a:off x="2856902" y="4155447"/>
                    <a:ext cx="106500" cy="900"/>
                  </a:xfrm>
                  <a:prstGeom prst="straightConnector1">
                    <a:avLst/>
                  </a:prstGeom>
                  <a:noFill/>
                  <a:ln cap="flat" cmpd="sng" w="25400">
                    <a:solidFill>
                      <a:srgbClr val="000000"/>
                    </a:solidFill>
                    <a:prstDash val="solid"/>
                    <a:round/>
                    <a:headEnd len="sm" w="sm" type="none"/>
                    <a:tailEnd len="sm" w="sm" type="none"/>
                  </a:ln>
                </p:spPr>
              </p:cxnSp>
              <p:cxnSp>
                <p:nvCxnSpPr>
                  <p:cNvPr id="935" name="Google Shape;935;p93"/>
                  <p:cNvCxnSpPr/>
                  <p:nvPr/>
                </p:nvCxnSpPr>
                <p:spPr>
                  <a:xfrm>
                    <a:off x="2856902" y="3588181"/>
                    <a:ext cx="114900" cy="0"/>
                  </a:xfrm>
                  <a:prstGeom prst="straightConnector1">
                    <a:avLst/>
                  </a:prstGeom>
                  <a:noFill/>
                  <a:ln cap="flat" cmpd="sng" w="25400">
                    <a:solidFill>
                      <a:srgbClr val="000000"/>
                    </a:solidFill>
                    <a:prstDash val="solid"/>
                    <a:round/>
                    <a:headEnd len="sm" w="sm" type="none"/>
                    <a:tailEnd len="sm" w="sm" type="none"/>
                  </a:ln>
                </p:spPr>
              </p:cxnSp>
              <p:cxnSp>
                <p:nvCxnSpPr>
                  <p:cNvPr id="936" name="Google Shape;936;p93"/>
                  <p:cNvCxnSpPr/>
                  <p:nvPr/>
                </p:nvCxnSpPr>
                <p:spPr>
                  <a:xfrm>
                    <a:off x="2856902" y="3003981"/>
                    <a:ext cx="114900" cy="0"/>
                  </a:xfrm>
                  <a:prstGeom prst="straightConnector1">
                    <a:avLst/>
                  </a:prstGeom>
                  <a:noFill/>
                  <a:ln cap="flat" cmpd="sng" w="25400">
                    <a:solidFill>
                      <a:srgbClr val="000000"/>
                    </a:solidFill>
                    <a:prstDash val="solid"/>
                    <a:round/>
                    <a:headEnd len="sm" w="sm" type="none"/>
                    <a:tailEnd len="sm" w="sm" type="none"/>
                  </a:ln>
                </p:spPr>
              </p:cxnSp>
              <p:cxnSp>
                <p:nvCxnSpPr>
                  <p:cNvPr id="937" name="Google Shape;937;p93"/>
                  <p:cNvCxnSpPr/>
                  <p:nvPr/>
                </p:nvCxnSpPr>
                <p:spPr>
                  <a:xfrm>
                    <a:off x="2860536" y="2419781"/>
                    <a:ext cx="114900" cy="0"/>
                  </a:xfrm>
                  <a:prstGeom prst="straightConnector1">
                    <a:avLst/>
                  </a:prstGeom>
                  <a:noFill/>
                  <a:ln cap="flat" cmpd="sng" w="25400">
                    <a:solidFill>
                      <a:srgbClr val="000000"/>
                    </a:solidFill>
                    <a:prstDash val="solid"/>
                    <a:round/>
                    <a:headEnd len="sm" w="sm" type="none"/>
                    <a:tailEnd len="sm" w="sm" type="none"/>
                  </a:ln>
                </p:spPr>
              </p:cxnSp>
              <p:cxnSp>
                <p:nvCxnSpPr>
                  <p:cNvPr id="938" name="Google Shape;938;p93"/>
                  <p:cNvCxnSpPr/>
                  <p:nvPr/>
                </p:nvCxnSpPr>
                <p:spPr>
                  <a:xfrm>
                    <a:off x="2860536" y="1832680"/>
                    <a:ext cx="114900" cy="0"/>
                  </a:xfrm>
                  <a:prstGeom prst="straightConnector1">
                    <a:avLst/>
                  </a:prstGeom>
                  <a:noFill/>
                  <a:ln cap="flat" cmpd="sng" w="25400">
                    <a:solidFill>
                      <a:srgbClr val="000000"/>
                    </a:solidFill>
                    <a:prstDash val="solid"/>
                    <a:round/>
                    <a:headEnd len="sm" w="sm" type="none"/>
                    <a:tailEnd len="sm" w="sm" type="none"/>
                  </a:ln>
                </p:spPr>
              </p:cxnSp>
              <p:cxnSp>
                <p:nvCxnSpPr>
                  <p:cNvPr id="939" name="Google Shape;939;p93"/>
                  <p:cNvCxnSpPr/>
                  <p:nvPr/>
                </p:nvCxnSpPr>
                <p:spPr>
                  <a:xfrm>
                    <a:off x="2862653" y="1261534"/>
                    <a:ext cx="114900" cy="0"/>
                  </a:xfrm>
                  <a:prstGeom prst="straightConnector1">
                    <a:avLst/>
                  </a:prstGeom>
                  <a:noFill/>
                  <a:ln cap="flat" cmpd="sng" w="25400">
                    <a:solidFill>
                      <a:srgbClr val="000000"/>
                    </a:solidFill>
                    <a:prstDash val="solid"/>
                    <a:round/>
                    <a:headEnd len="sm" w="sm" type="none"/>
                    <a:tailEnd len="sm" w="sm" type="none"/>
                  </a:ln>
                </p:spPr>
              </p:cxnSp>
            </p:grpSp>
            <p:sp>
              <p:nvSpPr>
                <p:cNvPr id="940" name="Google Shape;940;p93"/>
                <p:cNvSpPr/>
                <p:nvPr/>
              </p:nvSpPr>
              <p:spPr>
                <a:xfrm>
                  <a:off x="2319238" y="1062334"/>
                  <a:ext cx="550500" cy="148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t/>
                  </a:r>
                  <a:endParaRPr b="0" i="0" sz="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400"/>
                    <a:buFont typeface="Arial"/>
                    <a:buNone/>
                  </a:pPr>
                  <a:r>
                    <a:t/>
                  </a:r>
                  <a:endParaRPr b="0" i="0" sz="800" u="none" cap="none" strike="noStrike">
                    <a:solidFill>
                      <a:schemeClr val="dk1"/>
                    </a:solidFill>
                    <a:latin typeface="Cabin"/>
                    <a:ea typeface="Cabin"/>
                    <a:cs typeface="Cabin"/>
                    <a:sym typeface="Cabin"/>
                  </a:endParaRPr>
                </a:p>
                <a:p>
                  <a:pPr indent="0" lvl="0" marL="0" marR="0" rtl="0" algn="l">
                    <a:lnSpc>
                      <a:spcPct val="120000"/>
                    </a:lnSpc>
                    <a:spcBef>
                      <a:spcPts val="0"/>
                    </a:spcBef>
                    <a:spcAft>
                      <a:spcPts val="0"/>
                    </a:spcAft>
                    <a:buClr>
                      <a:srgbClr val="000000"/>
                    </a:buClr>
                    <a:buSzPts val="1400"/>
                    <a:buFont typeface="Arial"/>
                    <a:buNone/>
                  </a:pPr>
                  <a:r>
                    <a:rPr b="0" i="0" lang="en" sz="800" u="none" cap="none" strike="noStrike">
                      <a:solidFill>
                        <a:schemeClr val="dk1"/>
                      </a:solidFill>
                      <a:latin typeface="Cabin"/>
                      <a:ea typeface="Cabin"/>
                      <a:cs typeface="Cabin"/>
                      <a:sym typeface="Cabin"/>
                    </a:rPr>
                    <a:t> </a:t>
                  </a:r>
                  <a:endParaRPr b="0" i="0" sz="8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800" u="none" cap="none" strike="noStrike">
                    <a:solidFill>
                      <a:schemeClr val="dk1"/>
                    </a:solidFill>
                    <a:latin typeface="Cabin"/>
                    <a:ea typeface="Cabin"/>
                    <a:cs typeface="Cabin"/>
                    <a:sym typeface="Cabin"/>
                  </a:endParaRPr>
                </a:p>
                <a:p>
                  <a:pPr indent="0" lvl="0" marL="0" marR="0" rtl="0" algn="l">
                    <a:lnSpc>
                      <a:spcPct val="150000"/>
                    </a:lnSpc>
                    <a:spcBef>
                      <a:spcPts val="0"/>
                    </a:spcBef>
                    <a:spcAft>
                      <a:spcPts val="0"/>
                    </a:spcAft>
                    <a:buClr>
                      <a:srgbClr val="000000"/>
                    </a:buClr>
                    <a:buSzPts val="1400"/>
                    <a:buFont typeface="Arial"/>
                    <a:buNone/>
                  </a:pPr>
                  <a:r>
                    <a:t/>
                  </a:r>
                  <a:endParaRPr b="0" i="0" sz="400" u="none" cap="none" strike="noStrike">
                    <a:solidFill>
                      <a:schemeClr val="dk1"/>
                    </a:solidFill>
                    <a:latin typeface="Cabin"/>
                    <a:ea typeface="Cabin"/>
                    <a:cs typeface="Cabin"/>
                    <a:sym typeface="Cabin"/>
                  </a:endParaRPr>
                </a:p>
                <a:p>
                  <a:pPr indent="0" lvl="0" marL="0" marR="0" rtl="0" algn="l">
                    <a:lnSpc>
                      <a:spcPct val="120000"/>
                    </a:lnSpc>
                    <a:spcBef>
                      <a:spcPts val="0"/>
                    </a:spcBef>
                    <a:spcAft>
                      <a:spcPts val="0"/>
                    </a:spcAft>
                    <a:buClr>
                      <a:srgbClr val="000000"/>
                    </a:buClr>
                    <a:buSzPts val="1400"/>
                    <a:buFont typeface="Arial"/>
                    <a:buNone/>
                  </a:pPr>
                  <a:r>
                    <a:rPr b="0" i="0" lang="en" sz="800" u="none" cap="none" strike="noStrike">
                      <a:solidFill>
                        <a:schemeClr val="dk1"/>
                      </a:solidFill>
                      <a:latin typeface="Cabin"/>
                      <a:ea typeface="Cabin"/>
                      <a:cs typeface="Cabin"/>
                      <a:sym typeface="Cabin"/>
                    </a:rPr>
                    <a:t>      1200</a:t>
                  </a:r>
                  <a:endParaRPr b="0" i="0" sz="800" u="none" cap="none" strike="noStrike">
                    <a:solidFill>
                      <a:srgbClr val="000000"/>
                    </a:solidFill>
                    <a:latin typeface="Arial"/>
                    <a:ea typeface="Arial"/>
                    <a:cs typeface="Arial"/>
                    <a:sym typeface="Arial"/>
                  </a:endParaRPr>
                </a:p>
              </p:txBody>
            </p:sp>
          </p:grpSp>
          <p:sp>
            <p:nvSpPr>
              <p:cNvPr id="941" name="Google Shape;941;p93"/>
              <p:cNvSpPr/>
              <p:nvPr/>
            </p:nvSpPr>
            <p:spPr>
              <a:xfrm>
                <a:off x="2516208" y="2834584"/>
                <a:ext cx="470100" cy="1507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0" i="0" lang="en" sz="800" u="none" cap="none" strike="noStrike">
                    <a:solidFill>
                      <a:schemeClr val="dk1"/>
                    </a:solidFill>
                    <a:latin typeface="Cabin"/>
                    <a:ea typeface="Cabin"/>
                    <a:cs typeface="Cabin"/>
                    <a:sym typeface="Cabin"/>
                  </a:rPr>
                  <a:t>600</a:t>
                </a:r>
                <a:r>
                  <a:rPr b="0" i="0" lang="en" sz="1400" u="none" cap="none" strike="noStrike">
                    <a:solidFill>
                      <a:schemeClr val="dk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Cabin"/>
                  <a:ea typeface="Cabin"/>
                  <a:cs typeface="Cabin"/>
                  <a:sym typeface="Cabin"/>
                </a:endParaRPr>
              </a:p>
              <a:p>
                <a:pPr indent="0" lvl="0" marL="0" marR="0" rtl="0" algn="l">
                  <a:lnSpc>
                    <a:spcPct val="12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Cabin"/>
                  <a:ea typeface="Cabin"/>
                  <a:cs typeface="Cabin"/>
                  <a:sym typeface="Cabin"/>
                </a:endParaRPr>
              </a:p>
              <a:p>
                <a:pPr indent="0" lvl="0" marL="0" marR="0" rtl="0" algn="l">
                  <a:lnSpc>
                    <a:spcPct val="12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   </a:t>
                </a:r>
                <a:r>
                  <a:rPr b="0" i="0" lang="en" sz="800" u="none" cap="none" strike="noStrike">
                    <a:solidFill>
                      <a:schemeClr val="dk1"/>
                    </a:solidFill>
                    <a:latin typeface="Cabin"/>
                    <a:ea typeface="Cabin"/>
                    <a:cs typeface="Cabin"/>
                    <a:sym typeface="Cabin"/>
                  </a:rPr>
                  <a:t>0</a:t>
                </a:r>
                <a:endParaRPr b="0" i="0" sz="800" u="none" cap="none" strike="noStrike">
                  <a:solidFill>
                    <a:srgbClr val="000000"/>
                  </a:solidFill>
                  <a:latin typeface="Arial"/>
                  <a:ea typeface="Arial"/>
                  <a:cs typeface="Arial"/>
                  <a:sym typeface="Arial"/>
                </a:endParaRPr>
              </a:p>
            </p:txBody>
          </p:sp>
        </p:grpSp>
      </p:grpSp>
      <p:sp>
        <p:nvSpPr>
          <p:cNvPr id="942" name="Google Shape;942;p93"/>
          <p:cNvSpPr/>
          <p:nvPr/>
        </p:nvSpPr>
        <p:spPr>
          <a:xfrm>
            <a:off x="1330824" y="1699890"/>
            <a:ext cx="3124200" cy="1936750"/>
          </a:xfrm>
          <a:custGeom>
            <a:rect b="b" l="l" r="r" t="t"/>
            <a:pathLst>
              <a:path extrusionOk="0" h="1936750" w="3124200">
                <a:moveTo>
                  <a:pt x="0" y="1936750"/>
                </a:moveTo>
                <a:cubicBezTo>
                  <a:pt x="89958" y="1910821"/>
                  <a:pt x="179917" y="1884892"/>
                  <a:pt x="266700" y="1847850"/>
                </a:cubicBezTo>
                <a:cubicBezTo>
                  <a:pt x="353483" y="1810808"/>
                  <a:pt x="438150" y="1756833"/>
                  <a:pt x="520700" y="1714500"/>
                </a:cubicBezTo>
                <a:cubicBezTo>
                  <a:pt x="603250" y="1672167"/>
                  <a:pt x="675217" y="1641475"/>
                  <a:pt x="762000" y="1593850"/>
                </a:cubicBezTo>
                <a:cubicBezTo>
                  <a:pt x="848783" y="1546225"/>
                  <a:pt x="948267" y="1490133"/>
                  <a:pt x="1041400" y="1428750"/>
                </a:cubicBezTo>
                <a:cubicBezTo>
                  <a:pt x="1134533" y="1367367"/>
                  <a:pt x="1219200" y="1298575"/>
                  <a:pt x="1320800" y="1225550"/>
                </a:cubicBezTo>
                <a:lnTo>
                  <a:pt x="1651000" y="990600"/>
                </a:lnTo>
                <a:cubicBezTo>
                  <a:pt x="1751542" y="919692"/>
                  <a:pt x="1829858" y="867833"/>
                  <a:pt x="1924050" y="800100"/>
                </a:cubicBezTo>
                <a:cubicBezTo>
                  <a:pt x="2018242" y="732367"/>
                  <a:pt x="2106083" y="662517"/>
                  <a:pt x="2216150" y="584200"/>
                </a:cubicBezTo>
                <a:cubicBezTo>
                  <a:pt x="2326217" y="505883"/>
                  <a:pt x="2475442" y="402167"/>
                  <a:pt x="2584450" y="330200"/>
                </a:cubicBezTo>
                <a:cubicBezTo>
                  <a:pt x="2693458" y="258233"/>
                  <a:pt x="2780242" y="207433"/>
                  <a:pt x="2870200" y="152400"/>
                </a:cubicBezTo>
                <a:cubicBezTo>
                  <a:pt x="2960158" y="97367"/>
                  <a:pt x="3081867" y="25400"/>
                  <a:pt x="3124200" y="0"/>
                </a:cubicBezTo>
                <a:lnTo>
                  <a:pt x="3124200" y="0"/>
                </a:lnTo>
              </a:path>
            </a:pathLst>
          </a:custGeom>
          <a:noFill/>
          <a:ln cap="flat" cmpd="sng" w="38100">
            <a:solidFill>
              <a:srgbClr val="01A0E4"/>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bin"/>
              <a:ea typeface="Cabin"/>
              <a:cs typeface="Cabin"/>
              <a:sym typeface="Cabin"/>
            </a:endParaRPr>
          </a:p>
        </p:txBody>
      </p:sp>
      <p:sp>
        <p:nvSpPr>
          <p:cNvPr id="943" name="Google Shape;943;p93"/>
          <p:cNvSpPr/>
          <p:nvPr/>
        </p:nvSpPr>
        <p:spPr>
          <a:xfrm>
            <a:off x="1337175" y="2563491"/>
            <a:ext cx="3117850" cy="1079500"/>
          </a:xfrm>
          <a:custGeom>
            <a:rect b="b" l="l" r="r" t="t"/>
            <a:pathLst>
              <a:path extrusionOk="0" h="1079500" w="3117850">
                <a:moveTo>
                  <a:pt x="0" y="1079500"/>
                </a:moveTo>
                <a:cubicBezTo>
                  <a:pt x="133350" y="1040341"/>
                  <a:pt x="266700" y="1001183"/>
                  <a:pt x="374650" y="965200"/>
                </a:cubicBezTo>
                <a:cubicBezTo>
                  <a:pt x="482600" y="929217"/>
                  <a:pt x="536575" y="902758"/>
                  <a:pt x="647700" y="863600"/>
                </a:cubicBezTo>
                <a:cubicBezTo>
                  <a:pt x="758825" y="824442"/>
                  <a:pt x="937683" y="762000"/>
                  <a:pt x="1041400" y="730250"/>
                </a:cubicBezTo>
                <a:cubicBezTo>
                  <a:pt x="1145117" y="698500"/>
                  <a:pt x="1183217" y="700617"/>
                  <a:pt x="1270000" y="673100"/>
                </a:cubicBezTo>
                <a:cubicBezTo>
                  <a:pt x="1356783" y="645583"/>
                  <a:pt x="1461558" y="600075"/>
                  <a:pt x="1562100" y="565150"/>
                </a:cubicBezTo>
                <a:cubicBezTo>
                  <a:pt x="1662642" y="530225"/>
                  <a:pt x="1773767" y="508000"/>
                  <a:pt x="1873250" y="463550"/>
                </a:cubicBezTo>
                <a:cubicBezTo>
                  <a:pt x="1972733" y="419100"/>
                  <a:pt x="2053167" y="351367"/>
                  <a:pt x="2159000" y="298450"/>
                </a:cubicBezTo>
                <a:cubicBezTo>
                  <a:pt x="2264833" y="245533"/>
                  <a:pt x="2399242" y="187325"/>
                  <a:pt x="2508250" y="146050"/>
                </a:cubicBezTo>
                <a:cubicBezTo>
                  <a:pt x="2617258" y="104775"/>
                  <a:pt x="2711450" y="75142"/>
                  <a:pt x="2813050" y="50800"/>
                </a:cubicBezTo>
                <a:cubicBezTo>
                  <a:pt x="2914650" y="26458"/>
                  <a:pt x="3117850" y="0"/>
                  <a:pt x="3117850" y="0"/>
                </a:cubicBezTo>
              </a:path>
            </a:pathLst>
          </a:custGeom>
          <a:noFill/>
          <a:ln cap="flat" cmpd="sng" w="25400">
            <a:solidFill>
              <a:srgbClr val="7F7F7F"/>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Cabin"/>
              <a:ea typeface="Cabin"/>
              <a:cs typeface="Cabin"/>
              <a:sym typeface="Cabin"/>
            </a:endParaRPr>
          </a:p>
        </p:txBody>
      </p:sp>
      <p:sp>
        <p:nvSpPr>
          <p:cNvPr id="944" name="Google Shape;944;p93"/>
          <p:cNvSpPr/>
          <p:nvPr/>
        </p:nvSpPr>
        <p:spPr>
          <a:xfrm>
            <a:off x="1343524" y="2900039"/>
            <a:ext cx="3111500" cy="742950"/>
          </a:xfrm>
          <a:custGeom>
            <a:rect b="b" l="l" r="r" t="t"/>
            <a:pathLst>
              <a:path extrusionOk="0" h="742950" w="3111500">
                <a:moveTo>
                  <a:pt x="0" y="742950"/>
                </a:moveTo>
                <a:lnTo>
                  <a:pt x="400050" y="596900"/>
                </a:lnTo>
                <a:cubicBezTo>
                  <a:pt x="515408" y="552450"/>
                  <a:pt x="692150" y="476250"/>
                  <a:pt x="692150" y="476250"/>
                </a:cubicBezTo>
                <a:cubicBezTo>
                  <a:pt x="814917" y="426508"/>
                  <a:pt x="994833" y="350308"/>
                  <a:pt x="1136650" y="298450"/>
                </a:cubicBezTo>
                <a:cubicBezTo>
                  <a:pt x="1278467" y="246592"/>
                  <a:pt x="1418167" y="201083"/>
                  <a:pt x="1543050" y="165100"/>
                </a:cubicBezTo>
                <a:cubicBezTo>
                  <a:pt x="1667933" y="129117"/>
                  <a:pt x="1765300" y="105833"/>
                  <a:pt x="1885950" y="82550"/>
                </a:cubicBezTo>
                <a:cubicBezTo>
                  <a:pt x="2006600" y="59267"/>
                  <a:pt x="2134658" y="37042"/>
                  <a:pt x="2266950" y="25400"/>
                </a:cubicBezTo>
                <a:cubicBezTo>
                  <a:pt x="2399242" y="13758"/>
                  <a:pt x="2559050" y="14817"/>
                  <a:pt x="2679700" y="12700"/>
                </a:cubicBezTo>
                <a:cubicBezTo>
                  <a:pt x="2800350" y="10583"/>
                  <a:pt x="2918883" y="14817"/>
                  <a:pt x="2990850" y="12700"/>
                </a:cubicBezTo>
                <a:cubicBezTo>
                  <a:pt x="3062817" y="10583"/>
                  <a:pt x="3087158" y="3175"/>
                  <a:pt x="3111500" y="0"/>
                </a:cubicBezTo>
              </a:path>
            </a:pathLst>
          </a:custGeom>
          <a:noFill/>
          <a:ln cap="flat" cmpd="sng" w="25400">
            <a:solidFill>
              <a:srgbClr val="FAB333"/>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bin"/>
              <a:ea typeface="Cabin"/>
              <a:cs typeface="Cabin"/>
              <a:sym typeface="Cabin"/>
            </a:endParaRPr>
          </a:p>
        </p:txBody>
      </p:sp>
      <p:sp>
        <p:nvSpPr>
          <p:cNvPr id="945" name="Google Shape;945;p93"/>
          <p:cNvSpPr/>
          <p:nvPr/>
        </p:nvSpPr>
        <p:spPr>
          <a:xfrm>
            <a:off x="1337175" y="3278536"/>
            <a:ext cx="3111500" cy="370805"/>
          </a:xfrm>
          <a:custGeom>
            <a:rect b="b" l="l" r="r" t="t"/>
            <a:pathLst>
              <a:path extrusionOk="0" h="370805" w="3111500">
                <a:moveTo>
                  <a:pt x="0" y="370805"/>
                </a:moveTo>
                <a:cubicBezTo>
                  <a:pt x="114829" y="334821"/>
                  <a:pt x="229658" y="298838"/>
                  <a:pt x="361950" y="250155"/>
                </a:cubicBezTo>
                <a:cubicBezTo>
                  <a:pt x="494242" y="201472"/>
                  <a:pt x="649817" y="119980"/>
                  <a:pt x="793750" y="78705"/>
                </a:cubicBezTo>
                <a:cubicBezTo>
                  <a:pt x="937683" y="37430"/>
                  <a:pt x="1050925" y="12030"/>
                  <a:pt x="1225550" y="2505"/>
                </a:cubicBezTo>
                <a:cubicBezTo>
                  <a:pt x="1400175" y="-7020"/>
                  <a:pt x="1659467" y="13088"/>
                  <a:pt x="1841500" y="21555"/>
                </a:cubicBezTo>
                <a:cubicBezTo>
                  <a:pt x="2023533" y="30022"/>
                  <a:pt x="2317750" y="53305"/>
                  <a:pt x="2317750" y="53305"/>
                </a:cubicBezTo>
                <a:lnTo>
                  <a:pt x="3111500" y="91405"/>
                </a:lnTo>
              </a:path>
            </a:pathLst>
          </a:custGeom>
          <a:noFill/>
          <a:ln cap="flat" cmpd="sng" w="25400">
            <a:solidFill>
              <a:srgbClr val="3CAA35"/>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bin"/>
              <a:ea typeface="Cabin"/>
              <a:cs typeface="Cabin"/>
              <a:sym typeface="Cabin"/>
            </a:endParaRPr>
          </a:p>
        </p:txBody>
      </p:sp>
      <p:sp>
        <p:nvSpPr>
          <p:cNvPr id="946" name="Google Shape;946;p93"/>
          <p:cNvSpPr/>
          <p:nvPr/>
        </p:nvSpPr>
        <p:spPr>
          <a:xfrm>
            <a:off x="4440201" y="3193675"/>
            <a:ext cx="1578300" cy="33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0" i="0" lang="en" sz="1400" u="none" cap="none" strike="noStrike">
                <a:solidFill>
                  <a:srgbClr val="3CAA35"/>
                </a:solidFill>
                <a:latin typeface="Cabin"/>
                <a:ea typeface="Cabin"/>
                <a:cs typeface="Cabin"/>
                <a:sym typeface="Cabin"/>
              </a:rPr>
              <a:t>RCP 2.6  - 1.5  ℃</a:t>
            </a:r>
            <a:endParaRPr b="0" i="0" sz="1400" u="none" cap="none" strike="noStrike">
              <a:solidFill>
                <a:srgbClr val="000000"/>
              </a:solidFill>
              <a:latin typeface="Arial"/>
              <a:ea typeface="Arial"/>
              <a:cs typeface="Arial"/>
              <a:sym typeface="Arial"/>
            </a:endParaRPr>
          </a:p>
        </p:txBody>
      </p:sp>
      <p:pic>
        <p:nvPicPr>
          <p:cNvPr id="947" name="Google Shape;947;p93"/>
          <p:cNvPicPr preferRelativeResize="0"/>
          <p:nvPr/>
        </p:nvPicPr>
        <p:blipFill rotWithShape="1">
          <a:blip r:embed="rId4">
            <a:alphaModFix/>
          </a:blip>
          <a:srcRect b="0" l="0" r="0" t="0"/>
          <a:stretch/>
        </p:blipFill>
        <p:spPr>
          <a:xfrm>
            <a:off x="6427733" y="2067602"/>
            <a:ext cx="832439" cy="832439"/>
          </a:xfrm>
          <a:prstGeom prst="rect">
            <a:avLst/>
          </a:prstGeom>
          <a:noFill/>
          <a:ln>
            <a:noFill/>
          </a:ln>
        </p:spPr>
      </p:pic>
      <p:sp>
        <p:nvSpPr>
          <p:cNvPr id="948" name="Google Shape;948;p93"/>
          <p:cNvSpPr/>
          <p:nvPr/>
        </p:nvSpPr>
        <p:spPr>
          <a:xfrm>
            <a:off x="6574369" y="3061854"/>
            <a:ext cx="685800" cy="1668000"/>
          </a:xfrm>
          <a:prstGeom prst="downArrow">
            <a:avLst>
              <a:gd fmla="val 50000" name="adj1"/>
              <a:gd fmla="val 50000" name="adj2"/>
            </a:avLst>
          </a:prstGeom>
          <a:solidFill>
            <a:srgbClr val="E89252"/>
          </a:solidFill>
          <a:ln cap="flat" cmpd="sng" w="9525">
            <a:solidFill>
              <a:srgbClr val="E892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949" name="Google Shape;949;p93"/>
          <p:cNvSpPr/>
          <p:nvPr/>
        </p:nvSpPr>
        <p:spPr>
          <a:xfrm>
            <a:off x="6647134" y="1340176"/>
            <a:ext cx="2125800" cy="6387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500"/>
              <a:buFont typeface="Arial"/>
              <a:buNone/>
            </a:pPr>
            <a:r>
              <a:rPr b="0" i="0" lang="en" sz="1500" u="none" cap="none" strike="noStrike">
                <a:solidFill>
                  <a:schemeClr val="dk1"/>
                </a:solidFill>
                <a:latin typeface="Cabin"/>
                <a:ea typeface="Cabin"/>
                <a:cs typeface="Cabin"/>
                <a:sym typeface="Cabin"/>
              </a:rPr>
              <a:t>Global energy balance </a:t>
            </a:r>
            <a:endParaRPr b="0" i="0" sz="14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500"/>
              <a:buFont typeface="Arial"/>
              <a:buNone/>
            </a:pPr>
            <a:r>
              <a:rPr b="0" i="0" lang="en" sz="1500" u="none" cap="none" strike="noStrike">
                <a:solidFill>
                  <a:schemeClr val="dk1"/>
                </a:solidFill>
                <a:latin typeface="Cabin"/>
                <a:ea typeface="Cabin"/>
                <a:cs typeface="Cabin"/>
                <a:sym typeface="Cabin"/>
              </a:rPr>
              <a:t>= absorption - radiation</a:t>
            </a:r>
            <a:endParaRPr b="0" i="0" sz="1400" u="none" cap="none" strike="noStrike">
              <a:solidFill>
                <a:srgbClr val="000000"/>
              </a:solidFill>
              <a:latin typeface="Arial"/>
              <a:ea typeface="Arial"/>
              <a:cs typeface="Arial"/>
              <a:sym typeface="Arial"/>
            </a:endParaRPr>
          </a:p>
        </p:txBody>
      </p:sp>
      <p:sp>
        <p:nvSpPr>
          <p:cNvPr id="950" name="Google Shape;950;p93"/>
          <p:cNvSpPr/>
          <p:nvPr/>
        </p:nvSpPr>
        <p:spPr>
          <a:xfrm rot="-5400000">
            <a:off x="6194983" y="3591341"/>
            <a:ext cx="1367100" cy="3477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500"/>
              <a:buFont typeface="Arial"/>
              <a:buNone/>
            </a:pPr>
            <a:r>
              <a:rPr b="0" i="0" lang="en" sz="1500" u="none" cap="none" strike="noStrike">
                <a:solidFill>
                  <a:schemeClr val="dk1"/>
                </a:solidFill>
                <a:latin typeface="Cabin"/>
                <a:ea typeface="Cabin"/>
                <a:cs typeface="Cabin"/>
                <a:sym typeface="Cabin"/>
              </a:rPr>
              <a:t>Absorption</a:t>
            </a:r>
            <a:endParaRPr b="0" i="0" sz="1400" u="none" cap="none" strike="noStrike">
              <a:solidFill>
                <a:srgbClr val="000000"/>
              </a:solidFill>
              <a:latin typeface="Arial"/>
              <a:ea typeface="Arial"/>
              <a:cs typeface="Arial"/>
              <a:sym typeface="Arial"/>
            </a:endParaRPr>
          </a:p>
        </p:txBody>
      </p:sp>
      <p:sp>
        <p:nvSpPr>
          <p:cNvPr id="951" name="Google Shape;951;p93"/>
          <p:cNvSpPr/>
          <p:nvPr/>
        </p:nvSpPr>
        <p:spPr>
          <a:xfrm>
            <a:off x="4443901" y="1546000"/>
            <a:ext cx="1667100" cy="31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1A0E4"/>
                </a:solidFill>
                <a:latin typeface="Cabin"/>
                <a:ea typeface="Cabin"/>
                <a:cs typeface="Cabin"/>
                <a:sym typeface="Cabin"/>
              </a:rPr>
              <a:t>RCP 8.5   -  4.9 ℃</a:t>
            </a:r>
            <a:endParaRPr b="0" i="0" sz="1400" u="none" cap="none" strike="noStrike">
              <a:solidFill>
                <a:schemeClr val="dk1"/>
              </a:solidFill>
              <a:latin typeface="Cabin"/>
              <a:ea typeface="Cabin"/>
              <a:cs typeface="Cabin"/>
              <a:sym typeface="Cabin"/>
            </a:endParaRPr>
          </a:p>
        </p:txBody>
      </p:sp>
      <p:sp>
        <p:nvSpPr>
          <p:cNvPr id="952" name="Google Shape;952;p93"/>
          <p:cNvSpPr/>
          <p:nvPr/>
        </p:nvSpPr>
        <p:spPr>
          <a:xfrm>
            <a:off x="4440210" y="2396115"/>
            <a:ext cx="1511400" cy="31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Cabin"/>
                <a:ea typeface="Cabin"/>
                <a:cs typeface="Cabin"/>
                <a:sym typeface="Cabin"/>
              </a:rPr>
              <a:t>RCP 6   -  3.0 ℃</a:t>
            </a:r>
            <a:endParaRPr b="0" i="0" sz="1400" u="none" cap="none" strike="noStrike">
              <a:solidFill>
                <a:srgbClr val="000000"/>
              </a:solidFill>
              <a:latin typeface="Arial"/>
              <a:ea typeface="Arial"/>
              <a:cs typeface="Arial"/>
              <a:sym typeface="Arial"/>
            </a:endParaRPr>
          </a:p>
        </p:txBody>
      </p:sp>
      <p:sp>
        <p:nvSpPr>
          <p:cNvPr id="953" name="Google Shape;953;p93"/>
          <p:cNvSpPr/>
          <p:nvPr/>
        </p:nvSpPr>
        <p:spPr>
          <a:xfrm rot="-8476183">
            <a:off x="7412625" y="3388340"/>
            <a:ext cx="685681" cy="1667796"/>
          </a:xfrm>
          <a:prstGeom prst="downArrow">
            <a:avLst>
              <a:gd fmla="val 50000" name="adj1"/>
              <a:gd fmla="val 50000" name="adj2"/>
            </a:avLst>
          </a:prstGeom>
          <a:solidFill>
            <a:srgbClr val="01A0E4"/>
          </a:solidFill>
          <a:ln cap="flat" cmpd="sng" w="9525">
            <a:solidFill>
              <a:srgbClr val="01A0E4"/>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954" name="Google Shape;954;p93"/>
          <p:cNvSpPr/>
          <p:nvPr/>
        </p:nvSpPr>
        <p:spPr>
          <a:xfrm>
            <a:off x="4440198" y="2738875"/>
            <a:ext cx="1751100" cy="31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AB333"/>
                </a:solidFill>
                <a:latin typeface="Cabin"/>
                <a:ea typeface="Cabin"/>
                <a:cs typeface="Cabin"/>
                <a:sym typeface="Cabin"/>
              </a:rPr>
              <a:t>RCP 4.5  - 2.4 ℃</a:t>
            </a:r>
            <a:endParaRPr b="0" i="0" sz="1400" u="none" cap="none" strike="noStrike">
              <a:solidFill>
                <a:srgbClr val="000000"/>
              </a:solidFill>
              <a:latin typeface="Arial"/>
              <a:ea typeface="Arial"/>
              <a:cs typeface="Arial"/>
              <a:sym typeface="Arial"/>
            </a:endParaRPr>
          </a:p>
        </p:txBody>
      </p:sp>
      <p:sp>
        <p:nvSpPr>
          <p:cNvPr id="955" name="Google Shape;955;p93"/>
          <p:cNvSpPr/>
          <p:nvPr/>
        </p:nvSpPr>
        <p:spPr>
          <a:xfrm rot="-3084299">
            <a:off x="6973919" y="4105956"/>
            <a:ext cx="1367240" cy="347737"/>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500"/>
              <a:buFont typeface="Arial"/>
              <a:buNone/>
            </a:pPr>
            <a:r>
              <a:rPr b="0" i="0" lang="en" sz="1500" u="none" cap="none" strike="noStrike">
                <a:solidFill>
                  <a:schemeClr val="dk1"/>
                </a:solidFill>
                <a:latin typeface="Cabin"/>
                <a:ea typeface="Cabin"/>
                <a:cs typeface="Cabin"/>
                <a:sym typeface="Cabin"/>
              </a:rPr>
              <a:t>Radiation</a:t>
            </a:r>
            <a:endParaRPr b="0" i="0" sz="1400" u="none" cap="none" strike="noStrike">
              <a:solidFill>
                <a:srgbClr val="000000"/>
              </a:solidFill>
              <a:latin typeface="Arial"/>
              <a:ea typeface="Arial"/>
              <a:cs typeface="Arial"/>
              <a:sym typeface="Arial"/>
            </a:endParaRPr>
          </a:p>
        </p:txBody>
      </p:sp>
      <p:grpSp>
        <p:nvGrpSpPr>
          <p:cNvPr id="956" name="Google Shape;956;p93"/>
          <p:cNvGrpSpPr/>
          <p:nvPr/>
        </p:nvGrpSpPr>
        <p:grpSpPr>
          <a:xfrm>
            <a:off x="-1" y="119"/>
            <a:ext cx="9144002" cy="597900"/>
            <a:chOff x="-1" y="119"/>
            <a:chExt cx="9144002" cy="597900"/>
          </a:xfrm>
        </p:grpSpPr>
        <p:sp>
          <p:nvSpPr>
            <p:cNvPr id="957" name="Google Shape;957;p93"/>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Representative Concentration Pathway (RCP)</a:t>
              </a:r>
              <a:endParaRPr b="0" i="0" sz="1400" u="none" cap="none" strike="noStrike">
                <a:solidFill>
                  <a:srgbClr val="000000"/>
                </a:solidFill>
                <a:latin typeface="Arial"/>
                <a:ea typeface="Arial"/>
                <a:cs typeface="Arial"/>
                <a:sym typeface="Arial"/>
              </a:endParaRPr>
            </a:p>
          </p:txBody>
        </p:sp>
        <p:cxnSp>
          <p:nvCxnSpPr>
            <p:cNvPr id="958" name="Google Shape;958;p93"/>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descr="graph2-3.png" id="964" name="Google Shape;964;p94"/>
          <p:cNvPicPr preferRelativeResize="0"/>
          <p:nvPr/>
        </p:nvPicPr>
        <p:blipFill rotWithShape="1">
          <a:blip r:embed="rId3">
            <a:alphaModFix/>
          </a:blip>
          <a:srcRect b="0" l="0" r="0" t="0"/>
          <a:stretch/>
        </p:blipFill>
        <p:spPr>
          <a:xfrm>
            <a:off x="1779562" y="2585509"/>
            <a:ext cx="1896828" cy="1648845"/>
          </a:xfrm>
          <a:prstGeom prst="rect">
            <a:avLst/>
          </a:prstGeom>
          <a:noFill/>
          <a:ln>
            <a:noFill/>
          </a:ln>
        </p:spPr>
      </p:pic>
      <p:sp>
        <p:nvSpPr>
          <p:cNvPr id="965" name="Google Shape;965;p94"/>
          <p:cNvSpPr txBox="1"/>
          <p:nvPr/>
        </p:nvSpPr>
        <p:spPr>
          <a:xfrm>
            <a:off x="1332442" y="1708988"/>
            <a:ext cx="2867100" cy="5964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000000"/>
              </a:buClr>
              <a:buSzPts val="1500"/>
              <a:buFont typeface="Arial"/>
              <a:buNone/>
            </a:pPr>
            <a:r>
              <a:rPr b="0" i="0" lang="en" sz="1500" u="none" cap="none" strike="noStrike">
                <a:solidFill>
                  <a:srgbClr val="000000"/>
                </a:solidFill>
                <a:latin typeface="Cabin"/>
                <a:ea typeface="Cabin"/>
                <a:cs typeface="Cabin"/>
                <a:sym typeface="Cabin"/>
              </a:rPr>
              <a:t>Potential future </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rgbClr val="000000"/>
              </a:buClr>
              <a:buSzPts val="1500"/>
              <a:buFont typeface="Arial"/>
              <a:buNone/>
            </a:pPr>
            <a:r>
              <a:rPr b="0" i="0" lang="en" sz="1500" u="none" cap="none" strike="noStrike">
                <a:solidFill>
                  <a:srgbClr val="000000"/>
                </a:solidFill>
                <a:latin typeface="Cabin"/>
                <a:ea typeface="Cabin"/>
                <a:cs typeface="Cabin"/>
                <a:sym typeface="Cabin"/>
              </a:rPr>
              <a:t>global warming scenarios</a:t>
            </a:r>
            <a:endParaRPr b="0" i="0" sz="1400" u="none" cap="none" strike="noStrike">
              <a:solidFill>
                <a:srgbClr val="000000"/>
              </a:solidFill>
              <a:latin typeface="Arial"/>
              <a:ea typeface="Arial"/>
              <a:cs typeface="Arial"/>
              <a:sym typeface="Arial"/>
            </a:endParaRPr>
          </a:p>
        </p:txBody>
      </p:sp>
      <p:sp>
        <p:nvSpPr>
          <p:cNvPr id="966" name="Google Shape;966;p94"/>
          <p:cNvSpPr/>
          <p:nvPr/>
        </p:nvSpPr>
        <p:spPr>
          <a:xfrm>
            <a:off x="1340904" y="579520"/>
            <a:ext cx="2858700" cy="1071600"/>
          </a:xfrm>
          <a:prstGeom prst="round2SameRect">
            <a:avLst>
              <a:gd fmla="val 16667" name="adj1"/>
              <a:gd fmla="val 0" name="adj2"/>
            </a:avLst>
          </a:prstGeom>
          <a:solidFill>
            <a:srgbClr val="1DA68A"/>
          </a:solidFill>
          <a:ln cap="flat" cmpd="sng" w="9525">
            <a:solidFill>
              <a:srgbClr val="60A3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lt1"/>
                </a:solidFill>
                <a:latin typeface="Cabin"/>
                <a:ea typeface="Cabin"/>
                <a:cs typeface="Cabin"/>
                <a:sym typeface="Cabin"/>
              </a:rPr>
              <a:t>Representative Concentration Pathway</a:t>
            </a:r>
            <a:endParaRPr b="0" i="0" sz="1400" u="none" cap="none" strike="noStrike">
              <a:solidFill>
                <a:srgbClr val="000000"/>
              </a:solidFill>
              <a:latin typeface="Arial"/>
              <a:ea typeface="Arial"/>
              <a:cs typeface="Arial"/>
              <a:sym typeface="Arial"/>
            </a:endParaRPr>
          </a:p>
        </p:txBody>
      </p:sp>
      <p:sp>
        <p:nvSpPr>
          <p:cNvPr id="967" name="Google Shape;967;p94"/>
          <p:cNvSpPr txBox="1"/>
          <p:nvPr/>
        </p:nvSpPr>
        <p:spPr>
          <a:xfrm>
            <a:off x="4913840" y="1701381"/>
            <a:ext cx="2867100" cy="5964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000000"/>
              </a:buClr>
              <a:buSzPts val="1500"/>
              <a:buFont typeface="Arial"/>
              <a:buNone/>
            </a:pPr>
            <a:r>
              <a:rPr b="0" i="0" lang="en" sz="1500" u="none" cap="none" strike="noStrike">
                <a:solidFill>
                  <a:srgbClr val="000000"/>
                </a:solidFill>
                <a:latin typeface="Cabin"/>
                <a:ea typeface="Cabin"/>
                <a:cs typeface="Cabin"/>
                <a:sym typeface="Cabin"/>
              </a:rPr>
              <a:t>Projection of </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rgbClr val="000000"/>
              </a:buClr>
              <a:buSzPts val="1500"/>
              <a:buFont typeface="Arial"/>
              <a:buNone/>
            </a:pPr>
            <a:r>
              <a:rPr b="0" i="0" lang="en" sz="1500" u="none" cap="none" strike="noStrike">
                <a:solidFill>
                  <a:srgbClr val="000000"/>
                </a:solidFill>
                <a:latin typeface="Cabin"/>
                <a:ea typeface="Cabin"/>
                <a:cs typeface="Cabin"/>
                <a:sym typeface="Cabin"/>
              </a:rPr>
              <a:t>future climate</a:t>
            </a:r>
            <a:endParaRPr b="0" i="0" sz="1400" u="none" cap="none" strike="noStrike">
              <a:solidFill>
                <a:srgbClr val="000000"/>
              </a:solidFill>
              <a:latin typeface="Arial"/>
              <a:ea typeface="Arial"/>
              <a:cs typeface="Arial"/>
              <a:sym typeface="Arial"/>
            </a:endParaRPr>
          </a:p>
        </p:txBody>
      </p:sp>
      <p:sp>
        <p:nvSpPr>
          <p:cNvPr id="968" name="Google Shape;968;p94"/>
          <p:cNvSpPr/>
          <p:nvPr/>
        </p:nvSpPr>
        <p:spPr>
          <a:xfrm>
            <a:off x="4913837" y="579520"/>
            <a:ext cx="2858700" cy="1071600"/>
          </a:xfrm>
          <a:prstGeom prst="round2SameRect">
            <a:avLst>
              <a:gd fmla="val 16667" name="adj1"/>
              <a:gd fmla="val 0" name="adj2"/>
            </a:avLst>
          </a:prstGeom>
          <a:solidFill>
            <a:srgbClr val="1DA68A"/>
          </a:solidFill>
          <a:ln cap="flat" cmpd="sng" w="9525">
            <a:solidFill>
              <a:srgbClr val="60A3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lt1"/>
                </a:solidFill>
                <a:latin typeface="Cabin"/>
                <a:ea typeface="Cabin"/>
                <a:cs typeface="Cabin"/>
                <a:sym typeface="Cabin"/>
              </a:rPr>
              <a:t>General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lt1"/>
                </a:solidFill>
                <a:latin typeface="Cabin"/>
                <a:ea typeface="Cabin"/>
                <a:cs typeface="Cabin"/>
                <a:sym typeface="Cabin"/>
              </a:rPr>
              <a:t>Circulation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lt1"/>
                </a:solidFill>
                <a:latin typeface="Cabin"/>
                <a:ea typeface="Cabin"/>
                <a:cs typeface="Cabin"/>
                <a:sym typeface="Cabin"/>
              </a:rPr>
              <a:t>Model</a:t>
            </a:r>
            <a:endParaRPr b="0" i="0" sz="1400" u="none" cap="none" strike="noStrike">
              <a:solidFill>
                <a:srgbClr val="000000"/>
              </a:solidFill>
              <a:latin typeface="Arial"/>
              <a:ea typeface="Arial"/>
              <a:cs typeface="Arial"/>
              <a:sym typeface="Arial"/>
            </a:endParaRPr>
          </a:p>
        </p:txBody>
      </p:sp>
      <p:pic>
        <p:nvPicPr>
          <p:cNvPr descr="Worldclim_2070_mean annual temp.png" id="969" name="Google Shape;969;p94"/>
          <p:cNvPicPr preferRelativeResize="0"/>
          <p:nvPr/>
        </p:nvPicPr>
        <p:blipFill rotWithShape="1">
          <a:blip r:embed="rId4">
            <a:alphaModFix/>
          </a:blip>
          <a:srcRect b="0" l="0" r="0" t="0"/>
          <a:stretch/>
        </p:blipFill>
        <p:spPr>
          <a:xfrm>
            <a:off x="4922879" y="2500492"/>
            <a:ext cx="2866458" cy="1944498"/>
          </a:xfrm>
          <a:prstGeom prst="rect">
            <a:avLst/>
          </a:prstGeom>
          <a:noFill/>
          <a:ln>
            <a:noFill/>
          </a:ln>
        </p:spPr>
      </p:pic>
      <p:grpSp>
        <p:nvGrpSpPr>
          <p:cNvPr id="970" name="Google Shape;970;p94"/>
          <p:cNvGrpSpPr/>
          <p:nvPr/>
        </p:nvGrpSpPr>
        <p:grpSpPr>
          <a:xfrm>
            <a:off x="1292032" y="2443958"/>
            <a:ext cx="3000420" cy="2204249"/>
            <a:chOff x="531666" y="1023184"/>
            <a:chExt cx="4918722" cy="3582398"/>
          </a:xfrm>
        </p:grpSpPr>
        <p:grpSp>
          <p:nvGrpSpPr>
            <p:cNvPr id="971" name="Google Shape;971;p94"/>
            <p:cNvGrpSpPr/>
            <p:nvPr/>
          </p:nvGrpSpPr>
          <p:grpSpPr>
            <a:xfrm>
              <a:off x="531666" y="1023184"/>
              <a:ext cx="4217606" cy="3582398"/>
              <a:chOff x="2204392" y="1031445"/>
              <a:chExt cx="4217606" cy="3582398"/>
            </a:xfrm>
          </p:grpSpPr>
          <p:sp>
            <p:nvSpPr>
              <p:cNvPr id="972" name="Google Shape;972;p94"/>
              <p:cNvSpPr/>
              <p:nvPr/>
            </p:nvSpPr>
            <p:spPr>
              <a:xfrm rot="-5400000">
                <a:off x="1334842" y="2519184"/>
                <a:ext cx="2125800" cy="3867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800"/>
                  <a:buFont typeface="Arial"/>
                  <a:buNone/>
                </a:pPr>
                <a:r>
                  <a:rPr b="0" i="0" lang="en" sz="800" u="none" cap="none" strike="noStrike">
                    <a:solidFill>
                      <a:schemeClr val="dk1"/>
                    </a:solidFill>
                    <a:latin typeface="Cabin"/>
                    <a:ea typeface="Cabin"/>
                    <a:cs typeface="Cabin"/>
                    <a:sym typeface="Cabin"/>
                  </a:rPr>
                  <a:t>Radiative forcing (W/m</a:t>
                </a:r>
                <a:r>
                  <a:rPr b="0" baseline="30000" i="0" lang="en" sz="800" u="none" cap="none" strike="noStrike">
                    <a:solidFill>
                      <a:schemeClr val="dk1"/>
                    </a:solidFill>
                    <a:latin typeface="Cabin"/>
                    <a:ea typeface="Cabin"/>
                    <a:cs typeface="Cabin"/>
                    <a:sym typeface="Cabin"/>
                  </a:rPr>
                  <a:t>2</a:t>
                </a:r>
                <a:r>
                  <a:rPr b="0" i="0" lang="en" sz="8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grpSp>
            <p:nvGrpSpPr>
              <p:cNvPr id="973" name="Google Shape;973;p94"/>
              <p:cNvGrpSpPr/>
              <p:nvPr/>
            </p:nvGrpSpPr>
            <p:grpSpPr>
              <a:xfrm>
                <a:off x="2500233" y="1031445"/>
                <a:ext cx="3921765" cy="3582398"/>
                <a:chOff x="2500233" y="1031445"/>
                <a:chExt cx="3921765" cy="3582398"/>
              </a:xfrm>
            </p:grpSpPr>
            <p:grpSp>
              <p:nvGrpSpPr>
                <p:cNvPr id="974" name="Google Shape;974;p94"/>
                <p:cNvGrpSpPr/>
                <p:nvPr/>
              </p:nvGrpSpPr>
              <p:grpSpPr>
                <a:xfrm>
                  <a:off x="2500831" y="1031445"/>
                  <a:ext cx="3921167" cy="3582398"/>
                  <a:chOff x="2500831" y="1031445"/>
                  <a:chExt cx="3921167" cy="3582398"/>
                </a:xfrm>
              </p:grpSpPr>
              <p:grpSp>
                <p:nvGrpSpPr>
                  <p:cNvPr id="975" name="Google Shape;975;p94"/>
                  <p:cNvGrpSpPr/>
                  <p:nvPr/>
                </p:nvGrpSpPr>
                <p:grpSpPr>
                  <a:xfrm>
                    <a:off x="2730498" y="1253034"/>
                    <a:ext cx="3691500" cy="3360809"/>
                    <a:chOff x="2717798" y="1253034"/>
                    <a:chExt cx="3691500" cy="3360809"/>
                  </a:xfrm>
                </p:grpSpPr>
                <p:grpSp>
                  <p:nvGrpSpPr>
                    <p:cNvPr id="976" name="Google Shape;976;p94"/>
                    <p:cNvGrpSpPr/>
                    <p:nvPr/>
                  </p:nvGrpSpPr>
                  <p:grpSpPr>
                    <a:xfrm>
                      <a:off x="2717798" y="1253034"/>
                      <a:ext cx="3691500" cy="3360809"/>
                      <a:chOff x="2717798" y="1253034"/>
                      <a:chExt cx="3691500" cy="3360809"/>
                    </a:xfrm>
                  </p:grpSpPr>
                  <p:cxnSp>
                    <p:nvCxnSpPr>
                      <p:cNvPr id="977" name="Google Shape;977;p94"/>
                      <p:cNvCxnSpPr/>
                      <p:nvPr/>
                    </p:nvCxnSpPr>
                    <p:spPr>
                      <a:xfrm rot="10800000">
                        <a:off x="2963401" y="1253034"/>
                        <a:ext cx="8400" cy="2903400"/>
                      </a:xfrm>
                      <a:prstGeom prst="straightConnector1">
                        <a:avLst/>
                      </a:prstGeom>
                      <a:noFill/>
                      <a:ln cap="flat" cmpd="sng" w="25400">
                        <a:solidFill>
                          <a:srgbClr val="000000"/>
                        </a:solidFill>
                        <a:prstDash val="solid"/>
                        <a:round/>
                        <a:headEnd len="sm" w="sm" type="none"/>
                        <a:tailEnd len="sm" w="sm" type="none"/>
                      </a:ln>
                    </p:spPr>
                  </p:cxnSp>
                  <p:grpSp>
                    <p:nvGrpSpPr>
                      <p:cNvPr id="978" name="Google Shape;978;p94"/>
                      <p:cNvGrpSpPr/>
                      <p:nvPr/>
                    </p:nvGrpSpPr>
                    <p:grpSpPr>
                      <a:xfrm>
                        <a:off x="2717798" y="4143580"/>
                        <a:ext cx="3691500" cy="470263"/>
                        <a:chOff x="2717798" y="4143580"/>
                        <a:chExt cx="3691500" cy="470263"/>
                      </a:xfrm>
                    </p:grpSpPr>
                    <p:grpSp>
                      <p:nvGrpSpPr>
                        <p:cNvPr id="979" name="Google Shape;979;p94"/>
                        <p:cNvGrpSpPr/>
                        <p:nvPr/>
                      </p:nvGrpSpPr>
                      <p:grpSpPr>
                        <a:xfrm>
                          <a:off x="2963334" y="4143580"/>
                          <a:ext cx="3174900" cy="184233"/>
                          <a:chOff x="2963334" y="4143580"/>
                          <a:chExt cx="3174900" cy="184233"/>
                        </a:xfrm>
                      </p:grpSpPr>
                      <p:cxnSp>
                        <p:nvCxnSpPr>
                          <p:cNvPr id="980" name="Google Shape;980;p94"/>
                          <p:cNvCxnSpPr/>
                          <p:nvPr/>
                        </p:nvCxnSpPr>
                        <p:spPr>
                          <a:xfrm>
                            <a:off x="2963334" y="4156434"/>
                            <a:ext cx="3174900" cy="0"/>
                          </a:xfrm>
                          <a:prstGeom prst="straightConnector1">
                            <a:avLst/>
                          </a:prstGeom>
                          <a:noFill/>
                          <a:ln cap="flat" cmpd="sng" w="25400">
                            <a:solidFill>
                              <a:srgbClr val="000000"/>
                            </a:solidFill>
                            <a:prstDash val="solid"/>
                            <a:round/>
                            <a:headEnd len="sm" w="sm" type="none"/>
                            <a:tailEnd len="sm" w="sm" type="none"/>
                          </a:ln>
                        </p:spPr>
                      </p:cxnSp>
                      <p:cxnSp>
                        <p:nvCxnSpPr>
                          <p:cNvPr id="981" name="Google Shape;981;p94"/>
                          <p:cNvCxnSpPr/>
                          <p:nvPr/>
                        </p:nvCxnSpPr>
                        <p:spPr>
                          <a:xfrm>
                            <a:off x="2972635" y="4143580"/>
                            <a:ext cx="0" cy="180000"/>
                          </a:xfrm>
                          <a:prstGeom prst="straightConnector1">
                            <a:avLst/>
                          </a:prstGeom>
                          <a:noFill/>
                          <a:ln cap="flat" cmpd="sng" w="25400">
                            <a:solidFill>
                              <a:srgbClr val="000000"/>
                            </a:solidFill>
                            <a:prstDash val="solid"/>
                            <a:round/>
                            <a:headEnd len="sm" w="sm" type="none"/>
                            <a:tailEnd len="sm" w="sm" type="none"/>
                          </a:ln>
                        </p:spPr>
                      </p:cxnSp>
                      <p:cxnSp>
                        <p:nvCxnSpPr>
                          <p:cNvPr id="982" name="Google Shape;982;p94"/>
                          <p:cNvCxnSpPr/>
                          <p:nvPr/>
                        </p:nvCxnSpPr>
                        <p:spPr>
                          <a:xfrm>
                            <a:off x="6125632" y="4147813"/>
                            <a:ext cx="0" cy="180000"/>
                          </a:xfrm>
                          <a:prstGeom prst="straightConnector1">
                            <a:avLst/>
                          </a:prstGeom>
                          <a:noFill/>
                          <a:ln cap="flat" cmpd="sng" w="25400">
                            <a:solidFill>
                              <a:srgbClr val="000000"/>
                            </a:solidFill>
                            <a:prstDash val="solid"/>
                            <a:round/>
                            <a:headEnd len="sm" w="sm" type="none"/>
                            <a:tailEnd len="sm" w="sm" type="none"/>
                          </a:ln>
                        </p:spPr>
                      </p:cxnSp>
                      <p:cxnSp>
                        <p:nvCxnSpPr>
                          <p:cNvPr id="983" name="Google Shape;983;p94"/>
                          <p:cNvCxnSpPr/>
                          <p:nvPr/>
                        </p:nvCxnSpPr>
                        <p:spPr>
                          <a:xfrm>
                            <a:off x="3762000" y="4143600"/>
                            <a:ext cx="0" cy="180000"/>
                          </a:xfrm>
                          <a:prstGeom prst="straightConnector1">
                            <a:avLst/>
                          </a:prstGeom>
                          <a:noFill/>
                          <a:ln cap="flat" cmpd="sng" w="25400">
                            <a:solidFill>
                              <a:srgbClr val="000000"/>
                            </a:solidFill>
                            <a:prstDash val="solid"/>
                            <a:round/>
                            <a:headEnd len="sm" w="sm" type="none"/>
                            <a:tailEnd len="sm" w="sm" type="none"/>
                          </a:ln>
                        </p:spPr>
                      </p:cxnSp>
                      <p:cxnSp>
                        <p:nvCxnSpPr>
                          <p:cNvPr id="984" name="Google Shape;984;p94"/>
                          <p:cNvCxnSpPr/>
                          <p:nvPr/>
                        </p:nvCxnSpPr>
                        <p:spPr>
                          <a:xfrm>
                            <a:off x="4550400" y="4143600"/>
                            <a:ext cx="0" cy="180000"/>
                          </a:xfrm>
                          <a:prstGeom prst="straightConnector1">
                            <a:avLst/>
                          </a:prstGeom>
                          <a:noFill/>
                          <a:ln cap="flat" cmpd="sng" w="25400">
                            <a:solidFill>
                              <a:srgbClr val="000000"/>
                            </a:solidFill>
                            <a:prstDash val="solid"/>
                            <a:round/>
                            <a:headEnd len="sm" w="sm" type="none"/>
                            <a:tailEnd len="sm" w="sm" type="none"/>
                          </a:ln>
                        </p:spPr>
                      </p:cxnSp>
                      <p:cxnSp>
                        <p:nvCxnSpPr>
                          <p:cNvPr id="985" name="Google Shape;985;p94"/>
                          <p:cNvCxnSpPr/>
                          <p:nvPr/>
                        </p:nvCxnSpPr>
                        <p:spPr>
                          <a:xfrm>
                            <a:off x="5338800" y="4143600"/>
                            <a:ext cx="0" cy="180000"/>
                          </a:xfrm>
                          <a:prstGeom prst="straightConnector1">
                            <a:avLst/>
                          </a:prstGeom>
                          <a:noFill/>
                          <a:ln cap="flat" cmpd="sng" w="25400">
                            <a:solidFill>
                              <a:srgbClr val="000000"/>
                            </a:solidFill>
                            <a:prstDash val="solid"/>
                            <a:round/>
                            <a:headEnd len="sm" w="sm" type="none"/>
                            <a:tailEnd len="sm" w="sm" type="none"/>
                          </a:ln>
                        </p:spPr>
                      </p:cxnSp>
                    </p:grpSp>
                    <p:sp>
                      <p:nvSpPr>
                        <p:cNvPr id="986" name="Google Shape;986;p94"/>
                        <p:cNvSpPr/>
                        <p:nvPr/>
                      </p:nvSpPr>
                      <p:spPr>
                        <a:xfrm>
                          <a:off x="2717798" y="4230443"/>
                          <a:ext cx="3691500" cy="383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800"/>
                            <a:buFont typeface="Arial"/>
                            <a:buNone/>
                          </a:pPr>
                          <a:r>
                            <a:rPr b="0" i="0" lang="en" sz="800" u="none" cap="none" strike="noStrike">
                              <a:solidFill>
                                <a:schemeClr val="dk1"/>
                              </a:solidFill>
                              <a:latin typeface="Cabin"/>
                              <a:ea typeface="Cabin"/>
                              <a:cs typeface="Cabin"/>
                              <a:sym typeface="Cabin"/>
                            </a:rPr>
                            <a:t>2000        2025        2050        2075       2100</a:t>
                          </a:r>
                          <a:endParaRPr b="0" i="0" sz="1400" u="none" cap="none" strike="noStrike">
                            <a:solidFill>
                              <a:srgbClr val="000000"/>
                            </a:solidFill>
                            <a:latin typeface="Arial"/>
                            <a:ea typeface="Arial"/>
                            <a:cs typeface="Arial"/>
                            <a:sym typeface="Arial"/>
                          </a:endParaRPr>
                        </a:p>
                      </p:txBody>
                    </p:sp>
                  </p:grpSp>
                </p:grpSp>
                <p:cxnSp>
                  <p:nvCxnSpPr>
                    <p:cNvPr id="987" name="Google Shape;987;p94"/>
                    <p:cNvCxnSpPr/>
                    <p:nvPr/>
                  </p:nvCxnSpPr>
                  <p:spPr>
                    <a:xfrm>
                      <a:off x="2856902" y="4155447"/>
                      <a:ext cx="106500" cy="900"/>
                    </a:xfrm>
                    <a:prstGeom prst="straightConnector1">
                      <a:avLst/>
                    </a:prstGeom>
                    <a:noFill/>
                    <a:ln cap="flat" cmpd="sng" w="25400">
                      <a:solidFill>
                        <a:srgbClr val="000000"/>
                      </a:solidFill>
                      <a:prstDash val="solid"/>
                      <a:round/>
                      <a:headEnd len="sm" w="sm" type="none"/>
                      <a:tailEnd len="sm" w="sm" type="none"/>
                    </a:ln>
                  </p:spPr>
                </p:cxnSp>
                <p:cxnSp>
                  <p:nvCxnSpPr>
                    <p:cNvPr id="988" name="Google Shape;988;p94"/>
                    <p:cNvCxnSpPr/>
                    <p:nvPr/>
                  </p:nvCxnSpPr>
                  <p:spPr>
                    <a:xfrm>
                      <a:off x="2856902" y="3588181"/>
                      <a:ext cx="114900" cy="0"/>
                    </a:xfrm>
                    <a:prstGeom prst="straightConnector1">
                      <a:avLst/>
                    </a:prstGeom>
                    <a:noFill/>
                    <a:ln cap="flat" cmpd="sng" w="25400">
                      <a:solidFill>
                        <a:srgbClr val="000000"/>
                      </a:solidFill>
                      <a:prstDash val="solid"/>
                      <a:round/>
                      <a:headEnd len="sm" w="sm" type="none"/>
                      <a:tailEnd len="sm" w="sm" type="none"/>
                    </a:ln>
                  </p:spPr>
                </p:cxnSp>
                <p:cxnSp>
                  <p:nvCxnSpPr>
                    <p:cNvPr id="989" name="Google Shape;989;p94"/>
                    <p:cNvCxnSpPr/>
                    <p:nvPr/>
                  </p:nvCxnSpPr>
                  <p:spPr>
                    <a:xfrm>
                      <a:off x="2856902" y="3003981"/>
                      <a:ext cx="114900" cy="0"/>
                    </a:xfrm>
                    <a:prstGeom prst="straightConnector1">
                      <a:avLst/>
                    </a:prstGeom>
                    <a:noFill/>
                    <a:ln cap="flat" cmpd="sng" w="25400">
                      <a:solidFill>
                        <a:srgbClr val="000000"/>
                      </a:solidFill>
                      <a:prstDash val="solid"/>
                      <a:round/>
                      <a:headEnd len="sm" w="sm" type="none"/>
                      <a:tailEnd len="sm" w="sm" type="none"/>
                    </a:ln>
                  </p:spPr>
                </p:cxnSp>
                <p:cxnSp>
                  <p:nvCxnSpPr>
                    <p:cNvPr id="990" name="Google Shape;990;p94"/>
                    <p:cNvCxnSpPr/>
                    <p:nvPr/>
                  </p:nvCxnSpPr>
                  <p:spPr>
                    <a:xfrm>
                      <a:off x="2860536" y="2419781"/>
                      <a:ext cx="114900" cy="0"/>
                    </a:xfrm>
                    <a:prstGeom prst="straightConnector1">
                      <a:avLst/>
                    </a:prstGeom>
                    <a:noFill/>
                    <a:ln cap="flat" cmpd="sng" w="25400">
                      <a:solidFill>
                        <a:srgbClr val="000000"/>
                      </a:solidFill>
                      <a:prstDash val="solid"/>
                      <a:round/>
                      <a:headEnd len="sm" w="sm" type="none"/>
                      <a:tailEnd len="sm" w="sm" type="none"/>
                    </a:ln>
                  </p:spPr>
                </p:cxnSp>
                <p:cxnSp>
                  <p:nvCxnSpPr>
                    <p:cNvPr id="991" name="Google Shape;991;p94"/>
                    <p:cNvCxnSpPr/>
                    <p:nvPr/>
                  </p:nvCxnSpPr>
                  <p:spPr>
                    <a:xfrm>
                      <a:off x="2860536" y="1832680"/>
                      <a:ext cx="114900" cy="0"/>
                    </a:xfrm>
                    <a:prstGeom prst="straightConnector1">
                      <a:avLst/>
                    </a:prstGeom>
                    <a:noFill/>
                    <a:ln cap="flat" cmpd="sng" w="25400">
                      <a:solidFill>
                        <a:srgbClr val="000000"/>
                      </a:solidFill>
                      <a:prstDash val="solid"/>
                      <a:round/>
                      <a:headEnd len="sm" w="sm" type="none"/>
                      <a:tailEnd len="sm" w="sm" type="none"/>
                    </a:ln>
                  </p:spPr>
                </p:cxnSp>
                <p:cxnSp>
                  <p:nvCxnSpPr>
                    <p:cNvPr id="992" name="Google Shape;992;p94"/>
                    <p:cNvCxnSpPr/>
                    <p:nvPr/>
                  </p:nvCxnSpPr>
                  <p:spPr>
                    <a:xfrm>
                      <a:off x="2862653" y="1261534"/>
                      <a:ext cx="114900" cy="0"/>
                    </a:xfrm>
                    <a:prstGeom prst="straightConnector1">
                      <a:avLst/>
                    </a:prstGeom>
                    <a:noFill/>
                    <a:ln cap="flat" cmpd="sng" w="25400">
                      <a:solidFill>
                        <a:srgbClr val="000000"/>
                      </a:solidFill>
                      <a:prstDash val="solid"/>
                      <a:round/>
                      <a:headEnd len="sm" w="sm" type="none"/>
                      <a:tailEnd len="sm" w="sm" type="none"/>
                    </a:ln>
                  </p:spPr>
                </p:cxnSp>
              </p:grpSp>
              <p:sp>
                <p:nvSpPr>
                  <p:cNvPr id="993" name="Google Shape;993;p94"/>
                  <p:cNvSpPr/>
                  <p:nvPr/>
                </p:nvSpPr>
                <p:spPr>
                  <a:xfrm>
                    <a:off x="2500831" y="1031445"/>
                    <a:ext cx="570300" cy="15723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800"/>
                      <a:buFont typeface="Arial"/>
                      <a:buNone/>
                    </a:pPr>
                    <a:r>
                      <a:rPr b="0" i="0" lang="en" sz="800" u="none" cap="none" strike="noStrike">
                        <a:solidFill>
                          <a:schemeClr val="dk1"/>
                        </a:solidFill>
                        <a:latin typeface="Cabin"/>
                        <a:ea typeface="Cabin"/>
                        <a:cs typeface="Cabin"/>
                        <a:sym typeface="Cabin"/>
                      </a:rPr>
                      <a:t>10</a:t>
                    </a:r>
                    <a:endParaRPr b="0" i="0" sz="1400" u="none" cap="none" strike="noStrike">
                      <a:solidFill>
                        <a:srgbClr val="000000"/>
                      </a:solidFill>
                      <a:latin typeface="Arial"/>
                      <a:ea typeface="Arial"/>
                      <a:cs typeface="Arial"/>
                      <a:sym typeface="Arial"/>
                    </a:endParaRPr>
                  </a:p>
                  <a:p>
                    <a:pPr indent="0" lvl="0" marL="0" marR="0" rtl="0" algn="l">
                      <a:lnSpc>
                        <a:spcPct val="212500"/>
                      </a:lnSpc>
                      <a:spcBef>
                        <a:spcPts val="0"/>
                      </a:spcBef>
                      <a:spcAft>
                        <a:spcPts val="0"/>
                      </a:spcAft>
                      <a:buClr>
                        <a:srgbClr val="000000"/>
                      </a:buClr>
                      <a:buSzPts val="800"/>
                      <a:buFont typeface="Arial"/>
                      <a:buNone/>
                    </a:pPr>
                    <a:r>
                      <a:t/>
                    </a:r>
                    <a:endParaRPr b="0" i="0" sz="800" u="none" cap="none" strike="noStrike">
                      <a:solidFill>
                        <a:schemeClr val="dk1"/>
                      </a:solidFill>
                      <a:latin typeface="Cabin"/>
                      <a:ea typeface="Cabin"/>
                      <a:cs typeface="Cabin"/>
                      <a:sym typeface="Cabin"/>
                    </a:endParaRPr>
                  </a:p>
                  <a:p>
                    <a:pPr indent="0" lvl="0" marL="0" marR="0" rtl="0" algn="l">
                      <a:lnSpc>
                        <a:spcPct val="120000"/>
                      </a:lnSpc>
                      <a:spcBef>
                        <a:spcPts val="0"/>
                      </a:spcBef>
                      <a:spcAft>
                        <a:spcPts val="0"/>
                      </a:spcAft>
                      <a:buClr>
                        <a:srgbClr val="000000"/>
                      </a:buClr>
                      <a:buSzPts val="800"/>
                      <a:buFont typeface="Arial"/>
                      <a:buNone/>
                    </a:pPr>
                    <a:r>
                      <a:rPr b="0" i="0" lang="en" sz="800" u="none" cap="none" strike="noStrike">
                        <a:solidFill>
                          <a:schemeClr val="dk1"/>
                        </a:solidFill>
                        <a:latin typeface="Cabin"/>
                        <a:ea typeface="Cabin"/>
                        <a:cs typeface="Cabin"/>
                        <a:sym typeface="Cabin"/>
                      </a:rPr>
                      <a:t> 8</a:t>
                    </a:r>
                    <a:endParaRPr b="0" i="0" sz="1400" u="none" cap="none" strike="noStrike">
                      <a:solidFill>
                        <a:srgbClr val="000000"/>
                      </a:solidFill>
                      <a:latin typeface="Arial"/>
                      <a:ea typeface="Arial"/>
                      <a:cs typeface="Arial"/>
                      <a:sym typeface="Arial"/>
                    </a:endParaRPr>
                  </a:p>
                  <a:p>
                    <a:pPr indent="0" lvl="0" marL="0" marR="0" rtl="0" algn="l">
                      <a:lnSpc>
                        <a:spcPct val="212500"/>
                      </a:lnSpc>
                      <a:spcBef>
                        <a:spcPts val="0"/>
                      </a:spcBef>
                      <a:spcAft>
                        <a:spcPts val="0"/>
                      </a:spcAft>
                      <a:buClr>
                        <a:srgbClr val="000000"/>
                      </a:buClr>
                      <a:buSzPts val="800"/>
                      <a:buFont typeface="Arial"/>
                      <a:buNone/>
                    </a:pPr>
                    <a:r>
                      <a:t/>
                    </a:r>
                    <a:endParaRPr b="0" i="0" sz="800" u="none" cap="none" strike="noStrike">
                      <a:solidFill>
                        <a:schemeClr val="dk1"/>
                      </a:solidFill>
                      <a:latin typeface="Cabin"/>
                      <a:ea typeface="Cabin"/>
                      <a:cs typeface="Cabin"/>
                      <a:sym typeface="Cabin"/>
                    </a:endParaRPr>
                  </a:p>
                  <a:p>
                    <a:pPr indent="0" lvl="0" marL="0" marR="0" rtl="0" algn="l">
                      <a:lnSpc>
                        <a:spcPct val="120000"/>
                      </a:lnSpc>
                      <a:spcBef>
                        <a:spcPts val="0"/>
                      </a:spcBef>
                      <a:spcAft>
                        <a:spcPts val="0"/>
                      </a:spcAft>
                      <a:buClr>
                        <a:srgbClr val="000000"/>
                      </a:buClr>
                      <a:buSzPts val="800"/>
                      <a:buFont typeface="Arial"/>
                      <a:buNone/>
                    </a:pPr>
                    <a:r>
                      <a:rPr b="0" i="0" lang="en" sz="800" u="none" cap="none" strike="noStrike">
                        <a:solidFill>
                          <a:schemeClr val="dk1"/>
                        </a:solidFill>
                        <a:latin typeface="Cabin"/>
                        <a:ea typeface="Cabin"/>
                        <a:cs typeface="Cabin"/>
                        <a:sym typeface="Cabin"/>
                      </a:rPr>
                      <a:t> 6</a:t>
                    </a:r>
                    <a:endParaRPr b="0" i="0" sz="1400" u="none" cap="none" strike="noStrike">
                      <a:solidFill>
                        <a:srgbClr val="000000"/>
                      </a:solidFill>
                      <a:latin typeface="Arial"/>
                      <a:ea typeface="Arial"/>
                      <a:cs typeface="Arial"/>
                      <a:sym typeface="Arial"/>
                    </a:endParaRPr>
                  </a:p>
                </p:txBody>
              </p:sp>
            </p:grpSp>
            <p:sp>
              <p:nvSpPr>
                <p:cNvPr id="994" name="Google Shape;994;p94"/>
                <p:cNvSpPr/>
                <p:nvPr/>
              </p:nvSpPr>
              <p:spPr>
                <a:xfrm>
                  <a:off x="2500233" y="2763325"/>
                  <a:ext cx="470100" cy="15639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800"/>
                    <a:buFont typeface="Arial"/>
                    <a:buNone/>
                  </a:pPr>
                  <a:r>
                    <a:rPr b="0" i="0" lang="en" sz="800" u="none" cap="none" strike="noStrike">
                      <a:solidFill>
                        <a:schemeClr val="dk1"/>
                      </a:solidFill>
                      <a:latin typeface="Cabin"/>
                      <a:ea typeface="Cabin"/>
                      <a:cs typeface="Cabin"/>
                      <a:sym typeface="Cabin"/>
                    </a:rPr>
                    <a:t> 4</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rgbClr val="000000"/>
                    </a:buClr>
                    <a:buSzPts val="800"/>
                    <a:buFont typeface="Arial"/>
                    <a:buNone/>
                  </a:pPr>
                  <a:r>
                    <a:t/>
                  </a:r>
                  <a:endParaRPr b="0" i="0" sz="800" u="none" cap="none" strike="noStrike">
                    <a:solidFill>
                      <a:schemeClr val="dk1"/>
                    </a:solidFill>
                    <a:latin typeface="Cabin"/>
                    <a:ea typeface="Cabin"/>
                    <a:cs typeface="Cabin"/>
                    <a:sym typeface="Cabin"/>
                  </a:endParaRPr>
                </a:p>
                <a:p>
                  <a:pPr indent="0" lvl="0" marL="0" marR="0" rtl="0" algn="l">
                    <a:lnSpc>
                      <a:spcPct val="120000"/>
                    </a:lnSpc>
                    <a:spcBef>
                      <a:spcPts val="0"/>
                    </a:spcBef>
                    <a:spcAft>
                      <a:spcPts val="0"/>
                    </a:spcAft>
                    <a:buClr>
                      <a:srgbClr val="000000"/>
                    </a:buClr>
                    <a:buSzPts val="800"/>
                    <a:buFont typeface="Arial"/>
                    <a:buNone/>
                  </a:pPr>
                  <a:r>
                    <a:rPr b="0" i="0" lang="en" sz="800" u="none" cap="none" strike="noStrike">
                      <a:solidFill>
                        <a:schemeClr val="dk1"/>
                      </a:solidFill>
                      <a:latin typeface="Cabin"/>
                      <a:ea typeface="Cabin"/>
                      <a:cs typeface="Cabin"/>
                      <a:sym typeface="Cabin"/>
                    </a:rPr>
                    <a:t> 2</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800"/>
                    <a:buFont typeface="Arial"/>
                    <a:buNone/>
                  </a:pPr>
                  <a:r>
                    <a:t/>
                  </a:r>
                  <a:endParaRPr b="0" i="0" sz="800" u="none" cap="none" strike="noStrike">
                    <a:solidFill>
                      <a:schemeClr val="dk1"/>
                    </a:solidFill>
                    <a:latin typeface="Cabin"/>
                    <a:ea typeface="Cabin"/>
                    <a:cs typeface="Cabin"/>
                    <a:sym typeface="Cabin"/>
                  </a:endParaRPr>
                </a:p>
                <a:p>
                  <a:pPr indent="0" lvl="0" marL="0" marR="0" rtl="0" algn="l">
                    <a:lnSpc>
                      <a:spcPct val="120000"/>
                    </a:lnSpc>
                    <a:spcBef>
                      <a:spcPts val="0"/>
                    </a:spcBef>
                    <a:spcAft>
                      <a:spcPts val="0"/>
                    </a:spcAft>
                    <a:buClr>
                      <a:srgbClr val="000000"/>
                    </a:buClr>
                    <a:buSzPts val="800"/>
                    <a:buFont typeface="Arial"/>
                    <a:buNone/>
                  </a:pPr>
                  <a:r>
                    <a:rPr b="0" i="0" lang="en" sz="800" u="none" cap="none" strike="noStrike">
                      <a:solidFill>
                        <a:schemeClr val="dk1"/>
                      </a:solidFill>
                      <a:latin typeface="Cabin"/>
                      <a:ea typeface="Cabin"/>
                      <a:cs typeface="Cabin"/>
                      <a:sym typeface="Cabin"/>
                    </a:rPr>
                    <a:t> 0</a:t>
                  </a:r>
                  <a:endParaRPr b="0" i="0" sz="1400" u="none" cap="none" strike="noStrike">
                    <a:solidFill>
                      <a:srgbClr val="000000"/>
                    </a:solidFill>
                    <a:latin typeface="Arial"/>
                    <a:ea typeface="Arial"/>
                    <a:cs typeface="Arial"/>
                    <a:sym typeface="Arial"/>
                  </a:endParaRPr>
                </a:p>
              </p:txBody>
            </p:sp>
          </p:grpSp>
        </p:grpSp>
        <p:sp>
          <p:nvSpPr>
            <p:cNvPr id="995" name="Google Shape;995;p94"/>
            <p:cNvSpPr/>
            <p:nvPr/>
          </p:nvSpPr>
          <p:spPr>
            <a:xfrm>
              <a:off x="1330824" y="1699889"/>
              <a:ext cx="3124200" cy="1936750"/>
            </a:xfrm>
            <a:custGeom>
              <a:rect b="b" l="l" r="r" t="t"/>
              <a:pathLst>
                <a:path extrusionOk="0" h="1936750" w="3124200">
                  <a:moveTo>
                    <a:pt x="0" y="1936750"/>
                  </a:moveTo>
                  <a:cubicBezTo>
                    <a:pt x="89958" y="1910821"/>
                    <a:pt x="179917" y="1884892"/>
                    <a:pt x="266700" y="1847850"/>
                  </a:cubicBezTo>
                  <a:cubicBezTo>
                    <a:pt x="353483" y="1810808"/>
                    <a:pt x="438150" y="1756833"/>
                    <a:pt x="520700" y="1714500"/>
                  </a:cubicBezTo>
                  <a:cubicBezTo>
                    <a:pt x="603250" y="1672167"/>
                    <a:pt x="675217" y="1641475"/>
                    <a:pt x="762000" y="1593850"/>
                  </a:cubicBezTo>
                  <a:cubicBezTo>
                    <a:pt x="848783" y="1546225"/>
                    <a:pt x="948267" y="1490133"/>
                    <a:pt x="1041400" y="1428750"/>
                  </a:cubicBezTo>
                  <a:cubicBezTo>
                    <a:pt x="1134533" y="1367367"/>
                    <a:pt x="1219200" y="1298575"/>
                    <a:pt x="1320800" y="1225550"/>
                  </a:cubicBezTo>
                  <a:lnTo>
                    <a:pt x="1651000" y="990600"/>
                  </a:lnTo>
                  <a:cubicBezTo>
                    <a:pt x="1751542" y="919692"/>
                    <a:pt x="1829858" y="867833"/>
                    <a:pt x="1924050" y="800100"/>
                  </a:cubicBezTo>
                  <a:cubicBezTo>
                    <a:pt x="2018242" y="732367"/>
                    <a:pt x="2106083" y="662517"/>
                    <a:pt x="2216150" y="584200"/>
                  </a:cubicBezTo>
                  <a:cubicBezTo>
                    <a:pt x="2326217" y="505883"/>
                    <a:pt x="2475442" y="402167"/>
                    <a:pt x="2584450" y="330200"/>
                  </a:cubicBezTo>
                  <a:cubicBezTo>
                    <a:pt x="2693458" y="258233"/>
                    <a:pt x="2780242" y="207433"/>
                    <a:pt x="2870200" y="152400"/>
                  </a:cubicBezTo>
                  <a:cubicBezTo>
                    <a:pt x="2960158" y="97367"/>
                    <a:pt x="3081867" y="25400"/>
                    <a:pt x="3124200" y="0"/>
                  </a:cubicBezTo>
                  <a:lnTo>
                    <a:pt x="3124200" y="0"/>
                  </a:lnTo>
                </a:path>
              </a:pathLst>
            </a:custGeom>
            <a:noFill/>
            <a:ln cap="flat" cmpd="sng" w="38100">
              <a:solidFill>
                <a:srgbClr val="01A0E4"/>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bin"/>
                <a:ea typeface="Cabin"/>
                <a:cs typeface="Cabin"/>
                <a:sym typeface="Cabin"/>
              </a:endParaRPr>
            </a:p>
          </p:txBody>
        </p:sp>
        <p:sp>
          <p:nvSpPr>
            <p:cNvPr id="996" name="Google Shape;996;p94"/>
            <p:cNvSpPr/>
            <p:nvPr/>
          </p:nvSpPr>
          <p:spPr>
            <a:xfrm>
              <a:off x="1337174" y="2563489"/>
              <a:ext cx="3117850" cy="1079500"/>
            </a:xfrm>
            <a:custGeom>
              <a:rect b="b" l="l" r="r" t="t"/>
              <a:pathLst>
                <a:path extrusionOk="0" h="1079500" w="3117850">
                  <a:moveTo>
                    <a:pt x="0" y="1079500"/>
                  </a:moveTo>
                  <a:cubicBezTo>
                    <a:pt x="133350" y="1040341"/>
                    <a:pt x="266700" y="1001183"/>
                    <a:pt x="374650" y="965200"/>
                  </a:cubicBezTo>
                  <a:cubicBezTo>
                    <a:pt x="482600" y="929217"/>
                    <a:pt x="536575" y="902758"/>
                    <a:pt x="647700" y="863600"/>
                  </a:cubicBezTo>
                  <a:cubicBezTo>
                    <a:pt x="758825" y="824442"/>
                    <a:pt x="937683" y="762000"/>
                    <a:pt x="1041400" y="730250"/>
                  </a:cubicBezTo>
                  <a:cubicBezTo>
                    <a:pt x="1145117" y="698500"/>
                    <a:pt x="1183217" y="700617"/>
                    <a:pt x="1270000" y="673100"/>
                  </a:cubicBezTo>
                  <a:cubicBezTo>
                    <a:pt x="1356783" y="645583"/>
                    <a:pt x="1461558" y="600075"/>
                    <a:pt x="1562100" y="565150"/>
                  </a:cubicBezTo>
                  <a:cubicBezTo>
                    <a:pt x="1662642" y="530225"/>
                    <a:pt x="1773767" y="508000"/>
                    <a:pt x="1873250" y="463550"/>
                  </a:cubicBezTo>
                  <a:cubicBezTo>
                    <a:pt x="1972733" y="419100"/>
                    <a:pt x="2053167" y="351367"/>
                    <a:pt x="2159000" y="298450"/>
                  </a:cubicBezTo>
                  <a:cubicBezTo>
                    <a:pt x="2264833" y="245533"/>
                    <a:pt x="2399242" y="187325"/>
                    <a:pt x="2508250" y="146050"/>
                  </a:cubicBezTo>
                  <a:cubicBezTo>
                    <a:pt x="2617258" y="104775"/>
                    <a:pt x="2711450" y="75142"/>
                    <a:pt x="2813050" y="50800"/>
                  </a:cubicBezTo>
                  <a:cubicBezTo>
                    <a:pt x="2914650" y="26458"/>
                    <a:pt x="3117850" y="0"/>
                    <a:pt x="3117850" y="0"/>
                  </a:cubicBezTo>
                </a:path>
              </a:pathLst>
            </a:custGeom>
            <a:noFill/>
            <a:ln cap="flat" cmpd="sng" w="25400">
              <a:solidFill>
                <a:srgbClr val="7F7F7F"/>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Cabin"/>
                <a:ea typeface="Cabin"/>
                <a:cs typeface="Cabin"/>
                <a:sym typeface="Cabin"/>
              </a:endParaRPr>
            </a:p>
          </p:txBody>
        </p:sp>
        <p:sp>
          <p:nvSpPr>
            <p:cNvPr id="997" name="Google Shape;997;p94"/>
            <p:cNvSpPr/>
            <p:nvPr/>
          </p:nvSpPr>
          <p:spPr>
            <a:xfrm>
              <a:off x="1343524" y="2900039"/>
              <a:ext cx="3111500" cy="742950"/>
            </a:xfrm>
            <a:custGeom>
              <a:rect b="b" l="l" r="r" t="t"/>
              <a:pathLst>
                <a:path extrusionOk="0" h="742950" w="3111500">
                  <a:moveTo>
                    <a:pt x="0" y="742950"/>
                  </a:moveTo>
                  <a:lnTo>
                    <a:pt x="400050" y="596900"/>
                  </a:lnTo>
                  <a:cubicBezTo>
                    <a:pt x="515408" y="552450"/>
                    <a:pt x="692150" y="476250"/>
                    <a:pt x="692150" y="476250"/>
                  </a:cubicBezTo>
                  <a:cubicBezTo>
                    <a:pt x="814917" y="426508"/>
                    <a:pt x="994833" y="350308"/>
                    <a:pt x="1136650" y="298450"/>
                  </a:cubicBezTo>
                  <a:cubicBezTo>
                    <a:pt x="1278467" y="246592"/>
                    <a:pt x="1418167" y="201083"/>
                    <a:pt x="1543050" y="165100"/>
                  </a:cubicBezTo>
                  <a:cubicBezTo>
                    <a:pt x="1667933" y="129117"/>
                    <a:pt x="1765300" y="105833"/>
                    <a:pt x="1885950" y="82550"/>
                  </a:cubicBezTo>
                  <a:cubicBezTo>
                    <a:pt x="2006600" y="59267"/>
                    <a:pt x="2134658" y="37042"/>
                    <a:pt x="2266950" y="25400"/>
                  </a:cubicBezTo>
                  <a:cubicBezTo>
                    <a:pt x="2399242" y="13758"/>
                    <a:pt x="2559050" y="14817"/>
                    <a:pt x="2679700" y="12700"/>
                  </a:cubicBezTo>
                  <a:cubicBezTo>
                    <a:pt x="2800350" y="10583"/>
                    <a:pt x="2918883" y="14817"/>
                    <a:pt x="2990850" y="12700"/>
                  </a:cubicBezTo>
                  <a:cubicBezTo>
                    <a:pt x="3062817" y="10583"/>
                    <a:pt x="3087158" y="3175"/>
                    <a:pt x="3111500" y="0"/>
                  </a:cubicBezTo>
                </a:path>
              </a:pathLst>
            </a:custGeom>
            <a:noFill/>
            <a:ln cap="flat" cmpd="sng" w="25400">
              <a:solidFill>
                <a:srgbClr val="FAB333"/>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bin"/>
                <a:ea typeface="Cabin"/>
                <a:cs typeface="Cabin"/>
                <a:sym typeface="Cabin"/>
              </a:endParaRPr>
            </a:p>
          </p:txBody>
        </p:sp>
        <p:sp>
          <p:nvSpPr>
            <p:cNvPr id="998" name="Google Shape;998;p94"/>
            <p:cNvSpPr/>
            <p:nvPr/>
          </p:nvSpPr>
          <p:spPr>
            <a:xfrm>
              <a:off x="1337174" y="3278534"/>
              <a:ext cx="3111500" cy="370805"/>
            </a:xfrm>
            <a:custGeom>
              <a:rect b="b" l="l" r="r" t="t"/>
              <a:pathLst>
                <a:path extrusionOk="0" h="370805" w="3111500">
                  <a:moveTo>
                    <a:pt x="0" y="370805"/>
                  </a:moveTo>
                  <a:cubicBezTo>
                    <a:pt x="114829" y="334821"/>
                    <a:pt x="229658" y="298838"/>
                    <a:pt x="361950" y="250155"/>
                  </a:cubicBezTo>
                  <a:cubicBezTo>
                    <a:pt x="494242" y="201472"/>
                    <a:pt x="649817" y="119980"/>
                    <a:pt x="793750" y="78705"/>
                  </a:cubicBezTo>
                  <a:cubicBezTo>
                    <a:pt x="937683" y="37430"/>
                    <a:pt x="1050925" y="12030"/>
                    <a:pt x="1225550" y="2505"/>
                  </a:cubicBezTo>
                  <a:cubicBezTo>
                    <a:pt x="1400175" y="-7020"/>
                    <a:pt x="1659467" y="13088"/>
                    <a:pt x="1841500" y="21555"/>
                  </a:cubicBezTo>
                  <a:cubicBezTo>
                    <a:pt x="2023533" y="30022"/>
                    <a:pt x="2317750" y="53305"/>
                    <a:pt x="2317750" y="53305"/>
                  </a:cubicBezTo>
                  <a:lnTo>
                    <a:pt x="3111500" y="91405"/>
                  </a:lnTo>
                </a:path>
              </a:pathLst>
            </a:custGeom>
            <a:noFill/>
            <a:ln cap="flat" cmpd="sng" w="25400">
              <a:solidFill>
                <a:srgbClr val="3CAA35"/>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bin"/>
                <a:ea typeface="Cabin"/>
                <a:cs typeface="Cabin"/>
                <a:sym typeface="Cabin"/>
              </a:endParaRPr>
            </a:p>
          </p:txBody>
        </p:sp>
        <p:sp>
          <p:nvSpPr>
            <p:cNvPr id="999" name="Google Shape;999;p94"/>
            <p:cNvSpPr/>
            <p:nvPr/>
          </p:nvSpPr>
          <p:spPr>
            <a:xfrm>
              <a:off x="4440206" y="3193673"/>
              <a:ext cx="1010100" cy="383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800"/>
                <a:buFont typeface="Arial"/>
                <a:buNone/>
              </a:pPr>
              <a:r>
                <a:rPr b="0" i="0" lang="en" sz="800" u="none" cap="none" strike="noStrike">
                  <a:solidFill>
                    <a:srgbClr val="3CAA35"/>
                  </a:solidFill>
                  <a:latin typeface="Cabin"/>
                  <a:ea typeface="Cabin"/>
                  <a:cs typeface="Cabin"/>
                  <a:sym typeface="Cabin"/>
                </a:rPr>
                <a:t>RCP 2.6</a:t>
              </a:r>
              <a:endParaRPr b="0" i="0" sz="1400" u="none" cap="none" strike="noStrike">
                <a:solidFill>
                  <a:srgbClr val="000000"/>
                </a:solidFill>
                <a:latin typeface="Arial"/>
                <a:ea typeface="Arial"/>
                <a:cs typeface="Arial"/>
                <a:sym typeface="Arial"/>
              </a:endParaRPr>
            </a:p>
          </p:txBody>
        </p:sp>
        <p:sp>
          <p:nvSpPr>
            <p:cNvPr id="1000" name="Google Shape;1000;p94"/>
            <p:cNvSpPr/>
            <p:nvPr/>
          </p:nvSpPr>
          <p:spPr>
            <a:xfrm>
              <a:off x="4440210" y="2738882"/>
              <a:ext cx="1010100" cy="35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AB333"/>
                  </a:solidFill>
                  <a:latin typeface="Cabin"/>
                  <a:ea typeface="Cabin"/>
                  <a:cs typeface="Cabin"/>
                  <a:sym typeface="Cabin"/>
                </a:rPr>
                <a:t>RCP 4.5</a:t>
              </a:r>
              <a:endParaRPr b="0" i="0" sz="1400" u="none" cap="none" strike="noStrike">
                <a:solidFill>
                  <a:srgbClr val="000000"/>
                </a:solidFill>
                <a:latin typeface="Arial"/>
                <a:ea typeface="Arial"/>
                <a:cs typeface="Arial"/>
                <a:sym typeface="Arial"/>
              </a:endParaRPr>
            </a:p>
          </p:txBody>
        </p:sp>
        <p:sp>
          <p:nvSpPr>
            <p:cNvPr id="1001" name="Google Shape;1001;p94"/>
            <p:cNvSpPr/>
            <p:nvPr/>
          </p:nvSpPr>
          <p:spPr>
            <a:xfrm>
              <a:off x="4443888" y="1545998"/>
              <a:ext cx="1006500" cy="35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1A0E4"/>
                  </a:solidFill>
                  <a:latin typeface="Cabin"/>
                  <a:ea typeface="Cabin"/>
                  <a:cs typeface="Cabin"/>
                  <a:sym typeface="Cabin"/>
                </a:rPr>
                <a:t>RCP 8.5</a:t>
              </a:r>
              <a:endParaRPr b="0" i="0" sz="800" u="none" cap="none" strike="noStrike">
                <a:solidFill>
                  <a:schemeClr val="dk1"/>
                </a:solidFill>
                <a:latin typeface="Cabin"/>
                <a:ea typeface="Cabin"/>
                <a:cs typeface="Cabin"/>
                <a:sym typeface="Cabin"/>
              </a:endParaRPr>
            </a:p>
          </p:txBody>
        </p:sp>
        <p:sp>
          <p:nvSpPr>
            <p:cNvPr id="1002" name="Google Shape;1002;p94"/>
            <p:cNvSpPr/>
            <p:nvPr/>
          </p:nvSpPr>
          <p:spPr>
            <a:xfrm>
              <a:off x="4440206" y="2396112"/>
              <a:ext cx="835200" cy="35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Cabin"/>
                  <a:ea typeface="Cabin"/>
                  <a:cs typeface="Cabin"/>
                  <a:sym typeface="Cabin"/>
                </a:rPr>
                <a:t>RCP 6</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cxnSp>
        <p:nvCxnSpPr>
          <p:cNvPr id="1008" name="Google Shape;1008;p95"/>
          <p:cNvCxnSpPr>
            <a:stCxn id="1009" idx="1"/>
            <a:endCxn id="1010" idx="3"/>
          </p:cNvCxnSpPr>
          <p:nvPr/>
        </p:nvCxnSpPr>
        <p:spPr>
          <a:xfrm flipH="1">
            <a:off x="5988829" y="3493768"/>
            <a:ext cx="422700" cy="39000"/>
          </a:xfrm>
          <a:prstGeom prst="straightConnector1">
            <a:avLst/>
          </a:prstGeom>
          <a:noFill/>
          <a:ln cap="flat" cmpd="sng" w="19050">
            <a:solidFill>
              <a:srgbClr val="ADD2EB"/>
            </a:solidFill>
            <a:prstDash val="solid"/>
            <a:round/>
            <a:headEnd len="sm" w="sm" type="none"/>
            <a:tailEnd len="sm" w="sm" type="none"/>
          </a:ln>
          <a:effectLst>
            <a:outerShdw blurRad="40000" rotWithShape="0" dir="5400000" dist="20000">
              <a:srgbClr val="000000">
                <a:alpha val="36860"/>
              </a:srgbClr>
            </a:outerShdw>
          </a:effectLst>
        </p:spPr>
      </p:cxnSp>
      <p:cxnSp>
        <p:nvCxnSpPr>
          <p:cNvPr id="1011" name="Google Shape;1011;p95"/>
          <p:cNvCxnSpPr>
            <a:stCxn id="1010" idx="1"/>
            <a:endCxn id="1012" idx="3"/>
          </p:cNvCxnSpPr>
          <p:nvPr/>
        </p:nvCxnSpPr>
        <p:spPr>
          <a:xfrm rot="10800000">
            <a:off x="3196500" y="3494253"/>
            <a:ext cx="627000" cy="38400"/>
          </a:xfrm>
          <a:prstGeom prst="straightConnector1">
            <a:avLst/>
          </a:prstGeom>
          <a:noFill/>
          <a:ln cap="flat" cmpd="sng" w="19050">
            <a:solidFill>
              <a:srgbClr val="60A3BC"/>
            </a:solidFill>
            <a:prstDash val="solid"/>
            <a:round/>
            <a:headEnd len="sm" w="sm" type="none"/>
            <a:tailEnd len="sm" w="sm" type="none"/>
          </a:ln>
          <a:effectLst>
            <a:outerShdw blurRad="40000" rotWithShape="0" dir="5400000" dist="20000">
              <a:srgbClr val="000000">
                <a:alpha val="36860"/>
              </a:srgbClr>
            </a:outerShdw>
          </a:effectLst>
        </p:spPr>
      </p:cxnSp>
      <p:cxnSp>
        <p:nvCxnSpPr>
          <p:cNvPr id="1013" name="Google Shape;1013;p95"/>
          <p:cNvCxnSpPr>
            <a:stCxn id="1014" idx="2"/>
            <a:endCxn id="1012" idx="0"/>
          </p:cNvCxnSpPr>
          <p:nvPr/>
        </p:nvCxnSpPr>
        <p:spPr>
          <a:xfrm flipH="1">
            <a:off x="2134705" y="2333788"/>
            <a:ext cx="7200" cy="205500"/>
          </a:xfrm>
          <a:prstGeom prst="straightConnector1">
            <a:avLst/>
          </a:prstGeom>
          <a:noFill/>
          <a:ln cap="flat" cmpd="sng" w="19050">
            <a:solidFill>
              <a:srgbClr val="60A3BC"/>
            </a:solidFill>
            <a:prstDash val="solid"/>
            <a:round/>
            <a:headEnd len="sm" w="sm" type="none"/>
            <a:tailEnd len="sm" w="sm" type="none"/>
          </a:ln>
          <a:effectLst>
            <a:outerShdw blurRad="40000" rotWithShape="0" dir="5400000" dist="20000">
              <a:srgbClr val="000000">
                <a:alpha val="36860"/>
              </a:srgbClr>
            </a:outerShdw>
          </a:effectLst>
        </p:spPr>
      </p:cxnSp>
      <p:grpSp>
        <p:nvGrpSpPr>
          <p:cNvPr id="1015" name="Google Shape;1015;p95"/>
          <p:cNvGrpSpPr/>
          <p:nvPr/>
        </p:nvGrpSpPr>
        <p:grpSpPr>
          <a:xfrm>
            <a:off x="573582" y="271717"/>
            <a:ext cx="1057200" cy="1057200"/>
            <a:chOff x="4118162" y="1167229"/>
            <a:chExt cx="1321500" cy="1321500"/>
          </a:xfrm>
        </p:grpSpPr>
        <p:pic>
          <p:nvPicPr>
            <p:cNvPr id="1016" name="Google Shape;1016;p95"/>
            <p:cNvPicPr preferRelativeResize="0"/>
            <p:nvPr/>
          </p:nvPicPr>
          <p:blipFill rotWithShape="1">
            <a:blip r:embed="rId3">
              <a:alphaModFix/>
            </a:blip>
            <a:srcRect b="0" l="0" r="0" t="0"/>
            <a:stretch/>
          </p:blipFill>
          <p:spPr>
            <a:xfrm>
              <a:off x="4620399" y="1240686"/>
              <a:ext cx="423964" cy="519972"/>
            </a:xfrm>
            <a:prstGeom prst="rect">
              <a:avLst/>
            </a:prstGeom>
            <a:noFill/>
            <a:ln>
              <a:noFill/>
            </a:ln>
          </p:spPr>
        </p:pic>
        <p:sp>
          <p:nvSpPr>
            <p:cNvPr id="1017" name="Google Shape;1017;p95"/>
            <p:cNvSpPr/>
            <p:nvPr/>
          </p:nvSpPr>
          <p:spPr>
            <a:xfrm>
              <a:off x="4118162" y="1167229"/>
              <a:ext cx="1321500" cy="1321500"/>
            </a:xfrm>
            <a:prstGeom prst="ellipse">
              <a:avLst/>
            </a:prstGeom>
            <a:noFill/>
            <a:ln cap="flat" cmpd="sng" w="38100">
              <a:solidFill>
                <a:srgbClr val="1DA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1018" name="Google Shape;1018;p95"/>
            <p:cNvPicPr preferRelativeResize="0"/>
            <p:nvPr/>
          </p:nvPicPr>
          <p:blipFill rotWithShape="1">
            <a:blip r:embed="rId4">
              <a:alphaModFix/>
            </a:blip>
            <a:srcRect b="0" l="0" r="0" t="0"/>
            <a:stretch/>
          </p:blipFill>
          <p:spPr>
            <a:xfrm>
              <a:off x="4978318" y="1568499"/>
              <a:ext cx="348029" cy="406665"/>
            </a:xfrm>
            <a:prstGeom prst="rect">
              <a:avLst/>
            </a:prstGeom>
            <a:noFill/>
            <a:ln>
              <a:noFill/>
            </a:ln>
          </p:spPr>
        </p:pic>
        <p:pic>
          <p:nvPicPr>
            <p:cNvPr id="1019" name="Google Shape;1019;p95"/>
            <p:cNvPicPr preferRelativeResize="0"/>
            <p:nvPr/>
          </p:nvPicPr>
          <p:blipFill rotWithShape="1">
            <a:blip r:embed="rId5">
              <a:alphaModFix/>
            </a:blip>
            <a:srcRect b="0" l="0" r="0" t="0"/>
            <a:stretch/>
          </p:blipFill>
          <p:spPr>
            <a:xfrm>
              <a:off x="4231728" y="1529874"/>
              <a:ext cx="516961" cy="474587"/>
            </a:xfrm>
            <a:prstGeom prst="rect">
              <a:avLst/>
            </a:prstGeom>
            <a:noFill/>
            <a:ln>
              <a:noFill/>
            </a:ln>
          </p:spPr>
        </p:pic>
        <p:pic>
          <p:nvPicPr>
            <p:cNvPr id="1020" name="Google Shape;1020;p95"/>
            <p:cNvPicPr preferRelativeResize="0"/>
            <p:nvPr/>
          </p:nvPicPr>
          <p:blipFill rotWithShape="1">
            <a:blip r:embed="rId6">
              <a:alphaModFix/>
            </a:blip>
            <a:srcRect b="0" l="0" r="0" t="0"/>
            <a:stretch/>
          </p:blipFill>
          <p:spPr>
            <a:xfrm>
              <a:off x="4579710" y="2070849"/>
              <a:ext cx="488411" cy="244206"/>
            </a:xfrm>
            <a:prstGeom prst="rect">
              <a:avLst/>
            </a:prstGeom>
            <a:noFill/>
            <a:ln>
              <a:noFill/>
            </a:ln>
          </p:spPr>
        </p:pic>
      </p:grpSp>
      <p:grpSp>
        <p:nvGrpSpPr>
          <p:cNvPr id="1021" name="Google Shape;1021;p95"/>
          <p:cNvGrpSpPr/>
          <p:nvPr/>
        </p:nvGrpSpPr>
        <p:grpSpPr>
          <a:xfrm>
            <a:off x="2639246" y="271717"/>
            <a:ext cx="1057200" cy="1057200"/>
            <a:chOff x="6695277" y="1167229"/>
            <a:chExt cx="1321500" cy="1321500"/>
          </a:xfrm>
        </p:grpSpPr>
        <p:sp>
          <p:nvSpPr>
            <p:cNvPr id="1022" name="Google Shape;1022;p95"/>
            <p:cNvSpPr/>
            <p:nvPr/>
          </p:nvSpPr>
          <p:spPr>
            <a:xfrm>
              <a:off x="6695277" y="1167229"/>
              <a:ext cx="1321500" cy="1321500"/>
            </a:xfrm>
            <a:prstGeom prst="ellipse">
              <a:avLst/>
            </a:prstGeom>
            <a:noFill/>
            <a:ln cap="flat" cmpd="sng" w="38100">
              <a:solidFill>
                <a:srgbClr val="1DA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1023" name="Google Shape;1023;p95"/>
            <p:cNvPicPr preferRelativeResize="0"/>
            <p:nvPr/>
          </p:nvPicPr>
          <p:blipFill rotWithShape="1">
            <a:blip r:embed="rId7">
              <a:alphaModFix/>
            </a:blip>
            <a:srcRect b="0" l="0" r="0" t="0"/>
            <a:stretch/>
          </p:blipFill>
          <p:spPr>
            <a:xfrm>
              <a:off x="7138404" y="1292581"/>
              <a:ext cx="474586" cy="474586"/>
            </a:xfrm>
            <a:prstGeom prst="rect">
              <a:avLst/>
            </a:prstGeom>
            <a:noFill/>
            <a:ln>
              <a:noFill/>
            </a:ln>
          </p:spPr>
        </p:pic>
        <p:pic>
          <p:nvPicPr>
            <p:cNvPr id="1024" name="Google Shape;1024;p95"/>
            <p:cNvPicPr preferRelativeResize="0"/>
            <p:nvPr/>
          </p:nvPicPr>
          <p:blipFill rotWithShape="1">
            <a:blip r:embed="rId8">
              <a:alphaModFix/>
            </a:blip>
            <a:srcRect b="0" l="0" r="0" t="0"/>
            <a:stretch/>
          </p:blipFill>
          <p:spPr>
            <a:xfrm>
              <a:off x="7138404" y="2004461"/>
              <a:ext cx="443127" cy="313143"/>
            </a:xfrm>
            <a:prstGeom prst="rect">
              <a:avLst/>
            </a:prstGeom>
            <a:noFill/>
            <a:ln>
              <a:noFill/>
            </a:ln>
          </p:spPr>
        </p:pic>
        <p:pic>
          <p:nvPicPr>
            <p:cNvPr id="1025" name="Google Shape;1025;p95"/>
            <p:cNvPicPr preferRelativeResize="0"/>
            <p:nvPr/>
          </p:nvPicPr>
          <p:blipFill rotWithShape="1">
            <a:blip r:embed="rId9">
              <a:alphaModFix/>
            </a:blip>
            <a:srcRect b="0" l="0" r="0" t="0"/>
            <a:stretch/>
          </p:blipFill>
          <p:spPr>
            <a:xfrm>
              <a:off x="7502051" y="1670869"/>
              <a:ext cx="441652" cy="441652"/>
            </a:xfrm>
            <a:prstGeom prst="rect">
              <a:avLst/>
            </a:prstGeom>
            <a:noFill/>
            <a:ln>
              <a:noFill/>
            </a:ln>
          </p:spPr>
        </p:pic>
        <p:pic>
          <p:nvPicPr>
            <p:cNvPr id="1026" name="Google Shape;1026;p95"/>
            <p:cNvPicPr preferRelativeResize="0"/>
            <p:nvPr/>
          </p:nvPicPr>
          <p:blipFill rotWithShape="1">
            <a:blip r:embed="rId10">
              <a:alphaModFix/>
            </a:blip>
            <a:srcRect b="0" l="0" r="0" t="0"/>
            <a:stretch/>
          </p:blipFill>
          <p:spPr>
            <a:xfrm>
              <a:off x="6853150" y="1692980"/>
              <a:ext cx="359146" cy="359146"/>
            </a:xfrm>
            <a:prstGeom prst="rect">
              <a:avLst/>
            </a:prstGeom>
            <a:noFill/>
            <a:ln>
              <a:noFill/>
            </a:ln>
          </p:spPr>
        </p:pic>
      </p:grpSp>
      <p:sp>
        <p:nvSpPr>
          <p:cNvPr id="1027" name="Google Shape;1027;p95"/>
          <p:cNvSpPr/>
          <p:nvPr/>
        </p:nvSpPr>
        <p:spPr>
          <a:xfrm>
            <a:off x="1845326" y="571999"/>
            <a:ext cx="551700" cy="543900"/>
          </a:xfrm>
          <a:prstGeom prst="mathPlus">
            <a:avLst>
              <a:gd fmla="val 23520" name="adj1"/>
            </a:avLst>
          </a:prstGeom>
          <a:solidFill>
            <a:srgbClr val="35BFA3"/>
          </a:solidFill>
          <a:ln cap="flat" cmpd="sng" w="9525">
            <a:solidFill>
              <a:srgbClr val="1DA68A"/>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cxnSp>
        <p:nvCxnSpPr>
          <p:cNvPr id="1028" name="Google Shape;1028;p95"/>
          <p:cNvCxnSpPr>
            <a:stCxn id="1017" idx="4"/>
          </p:cNvCxnSpPr>
          <p:nvPr/>
        </p:nvCxnSpPr>
        <p:spPr>
          <a:xfrm>
            <a:off x="1102182" y="1328917"/>
            <a:ext cx="1036200" cy="271500"/>
          </a:xfrm>
          <a:prstGeom prst="straightConnector1">
            <a:avLst/>
          </a:prstGeom>
          <a:noFill/>
          <a:ln cap="flat" cmpd="sng" w="19050">
            <a:solidFill>
              <a:srgbClr val="60A3BC"/>
            </a:solidFill>
            <a:prstDash val="solid"/>
            <a:round/>
            <a:headEnd len="sm" w="sm" type="none"/>
            <a:tailEnd len="sm" w="sm" type="none"/>
          </a:ln>
          <a:effectLst>
            <a:outerShdw blurRad="40000" rotWithShape="0" dir="5400000" dist="20000">
              <a:srgbClr val="000000">
                <a:alpha val="36860"/>
              </a:srgbClr>
            </a:outerShdw>
          </a:effectLst>
        </p:spPr>
      </p:cxnSp>
      <p:cxnSp>
        <p:nvCxnSpPr>
          <p:cNvPr id="1029" name="Google Shape;1029;p95"/>
          <p:cNvCxnSpPr>
            <a:stCxn id="1022" idx="4"/>
          </p:cNvCxnSpPr>
          <p:nvPr/>
        </p:nvCxnSpPr>
        <p:spPr>
          <a:xfrm flipH="1">
            <a:off x="2138246" y="1328917"/>
            <a:ext cx="1029600" cy="271500"/>
          </a:xfrm>
          <a:prstGeom prst="straightConnector1">
            <a:avLst/>
          </a:prstGeom>
          <a:noFill/>
          <a:ln cap="flat" cmpd="sng" w="19050">
            <a:solidFill>
              <a:srgbClr val="60A3BC"/>
            </a:solidFill>
            <a:prstDash val="solid"/>
            <a:round/>
            <a:headEnd len="sm" w="sm" type="none"/>
            <a:tailEnd len="sm" w="sm" type="none"/>
          </a:ln>
          <a:effectLst>
            <a:outerShdw blurRad="40000" rotWithShape="0" dir="5400000" dist="20000">
              <a:srgbClr val="000000">
                <a:alpha val="36860"/>
              </a:srgbClr>
            </a:outerShdw>
          </a:effectLst>
        </p:spPr>
      </p:cxnSp>
      <p:cxnSp>
        <p:nvCxnSpPr>
          <p:cNvPr id="1030" name="Google Shape;1030;p95"/>
          <p:cNvCxnSpPr/>
          <p:nvPr/>
        </p:nvCxnSpPr>
        <p:spPr>
          <a:xfrm>
            <a:off x="2138277" y="1600199"/>
            <a:ext cx="0" cy="236700"/>
          </a:xfrm>
          <a:prstGeom prst="straightConnector1">
            <a:avLst/>
          </a:prstGeom>
          <a:noFill/>
          <a:ln cap="flat" cmpd="sng" w="19050">
            <a:solidFill>
              <a:srgbClr val="60A3BC"/>
            </a:solidFill>
            <a:prstDash val="solid"/>
            <a:round/>
            <a:headEnd len="sm" w="sm" type="none"/>
            <a:tailEnd len="sm" w="sm" type="none"/>
          </a:ln>
          <a:effectLst>
            <a:outerShdw blurRad="40000" rotWithShape="0" dir="5400000" dist="20000">
              <a:srgbClr val="000000">
                <a:alpha val="36860"/>
              </a:srgbClr>
            </a:outerShdw>
          </a:effectLst>
        </p:spPr>
      </p:cxnSp>
      <p:sp>
        <p:nvSpPr>
          <p:cNvPr id="1014" name="Google Shape;1014;p95"/>
          <p:cNvSpPr/>
          <p:nvPr/>
        </p:nvSpPr>
        <p:spPr>
          <a:xfrm>
            <a:off x="580855" y="1769188"/>
            <a:ext cx="3122100" cy="564600"/>
          </a:xfrm>
          <a:prstGeom prst="rect">
            <a:avLst/>
          </a:prstGeom>
          <a:solidFill>
            <a:srgbClr val="1DA68A"/>
          </a:solidFill>
          <a:ln cap="flat" cmpd="sng" w="2857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descr="Unknown-15.png" id="1012" name="Google Shape;1012;p95"/>
          <p:cNvPicPr preferRelativeResize="0"/>
          <p:nvPr/>
        </p:nvPicPr>
        <p:blipFill rotWithShape="1">
          <a:blip r:embed="rId11">
            <a:alphaModFix/>
          </a:blip>
          <a:srcRect b="0" l="0" r="0" t="0"/>
          <a:stretch/>
        </p:blipFill>
        <p:spPr>
          <a:xfrm>
            <a:off x="1072756" y="2539314"/>
            <a:ext cx="2123768" cy="1910148"/>
          </a:xfrm>
          <a:prstGeom prst="rect">
            <a:avLst/>
          </a:prstGeom>
          <a:noFill/>
          <a:ln cap="flat" cmpd="sng" w="28575">
            <a:solidFill>
              <a:srgbClr val="1DA68A"/>
            </a:solidFill>
            <a:prstDash val="solid"/>
            <a:round/>
            <a:headEnd len="sm" w="sm" type="none"/>
            <a:tailEnd len="sm" w="sm" type="none"/>
          </a:ln>
          <a:effectLst>
            <a:outerShdw blurRad="50800" rotWithShape="0" algn="tl" dir="2700000" dist="38100">
              <a:srgbClr val="000000">
                <a:alpha val="40000"/>
              </a:srgbClr>
            </a:outerShdw>
          </a:effectLst>
        </p:spPr>
      </p:pic>
      <p:pic>
        <p:nvPicPr>
          <p:cNvPr descr="ian-symbol-pteropus-spp.png" id="1031" name="Google Shape;1031;p95"/>
          <p:cNvPicPr preferRelativeResize="0"/>
          <p:nvPr/>
        </p:nvPicPr>
        <p:blipFill rotWithShape="1">
          <a:blip r:embed="rId12">
            <a:alphaModFix/>
          </a:blip>
          <a:srcRect b="0" l="0" r="0" t="0"/>
          <a:stretch/>
        </p:blipFill>
        <p:spPr>
          <a:xfrm flipH="1">
            <a:off x="1530665" y="3005412"/>
            <a:ext cx="492423" cy="277492"/>
          </a:xfrm>
          <a:prstGeom prst="rect">
            <a:avLst/>
          </a:prstGeom>
          <a:noFill/>
          <a:ln>
            <a:noFill/>
          </a:ln>
        </p:spPr>
      </p:pic>
      <p:sp>
        <p:nvSpPr>
          <p:cNvPr id="1032" name="Google Shape;1032;p95"/>
          <p:cNvSpPr/>
          <p:nvPr/>
        </p:nvSpPr>
        <p:spPr>
          <a:xfrm>
            <a:off x="577218" y="1862321"/>
            <a:ext cx="3125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bin"/>
                <a:ea typeface="Cabin"/>
                <a:cs typeface="Cabin"/>
                <a:sym typeface="Cabin"/>
              </a:rPr>
              <a:t>Species Distribution Model</a:t>
            </a:r>
            <a:endParaRPr b="0" i="0" sz="2100" u="none" cap="none" strike="noStrike">
              <a:solidFill>
                <a:schemeClr val="lt1"/>
              </a:solidFill>
              <a:latin typeface="Cabin"/>
              <a:ea typeface="Cabin"/>
              <a:cs typeface="Cabin"/>
              <a:sym typeface="Cabin"/>
            </a:endParaRPr>
          </a:p>
        </p:txBody>
      </p:sp>
      <p:sp>
        <p:nvSpPr>
          <p:cNvPr id="1033" name="Google Shape;1033;p95"/>
          <p:cNvSpPr/>
          <p:nvPr/>
        </p:nvSpPr>
        <p:spPr>
          <a:xfrm>
            <a:off x="1031075" y="4498317"/>
            <a:ext cx="21654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bin"/>
                <a:ea typeface="Cabin"/>
                <a:cs typeface="Cabin"/>
                <a:sym typeface="Cabin"/>
              </a:rPr>
              <a:t>Predicted distribution under</a:t>
            </a:r>
            <a:r>
              <a:rPr b="0" i="0" lang="en" sz="1600" u="none" cap="none" strike="noStrike">
                <a:solidFill>
                  <a:srgbClr val="60A3BC"/>
                </a:solidFill>
                <a:latin typeface="Cabin"/>
                <a:ea typeface="Cabin"/>
                <a:cs typeface="Cabin"/>
                <a:sym typeface="Cabin"/>
              </a:rPr>
              <a:t> </a:t>
            </a:r>
            <a:r>
              <a:rPr b="0" i="0" lang="en" sz="1600" u="sng" cap="none" strike="noStrike">
                <a:solidFill>
                  <a:srgbClr val="05A68C"/>
                </a:solidFill>
                <a:latin typeface="Cabin"/>
                <a:ea typeface="Cabin"/>
                <a:cs typeface="Cabin"/>
                <a:sym typeface="Cabin"/>
              </a:rPr>
              <a:t>current</a:t>
            </a:r>
            <a:r>
              <a:rPr b="0" i="0" lang="en" sz="1600" u="none" cap="none" strike="noStrike">
                <a:solidFill>
                  <a:srgbClr val="05A68C"/>
                </a:solidFill>
                <a:latin typeface="Cabin"/>
                <a:ea typeface="Cabin"/>
                <a:cs typeface="Cabin"/>
                <a:sym typeface="Cabin"/>
              </a:rPr>
              <a:t> </a:t>
            </a:r>
            <a:r>
              <a:rPr b="0" i="0" lang="en" sz="1600" u="none" cap="none" strike="noStrike">
                <a:solidFill>
                  <a:schemeClr val="dk1"/>
                </a:solidFill>
                <a:latin typeface="Cabin"/>
                <a:ea typeface="Cabin"/>
                <a:cs typeface="Cabin"/>
                <a:sym typeface="Cabin"/>
              </a:rPr>
              <a:t>climate</a:t>
            </a:r>
            <a:endParaRPr b="0" i="0" sz="1400" u="none" cap="none" strike="noStrike">
              <a:solidFill>
                <a:schemeClr val="dk1"/>
              </a:solidFill>
              <a:latin typeface="Cabin"/>
              <a:ea typeface="Cabin"/>
              <a:cs typeface="Cabin"/>
              <a:sym typeface="Cabin"/>
            </a:endParaRPr>
          </a:p>
        </p:txBody>
      </p:sp>
      <p:sp>
        <p:nvSpPr>
          <p:cNvPr id="1034" name="Google Shape;1034;p95"/>
          <p:cNvSpPr/>
          <p:nvPr/>
        </p:nvSpPr>
        <p:spPr>
          <a:xfrm>
            <a:off x="6411530" y="4498317"/>
            <a:ext cx="21654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bin"/>
                <a:ea typeface="Cabin"/>
                <a:cs typeface="Cabin"/>
                <a:sym typeface="Cabin"/>
              </a:rPr>
              <a:t>Predicted distribution under </a:t>
            </a:r>
            <a:r>
              <a:rPr b="0" i="0" lang="en" sz="1600" u="sng" cap="none" strike="noStrike">
                <a:solidFill>
                  <a:srgbClr val="3BD4B4"/>
                </a:solidFill>
                <a:latin typeface="Cabin"/>
                <a:ea typeface="Cabin"/>
                <a:cs typeface="Cabin"/>
                <a:sym typeface="Cabin"/>
              </a:rPr>
              <a:t>future</a:t>
            </a:r>
            <a:r>
              <a:rPr b="0" i="0" lang="en" sz="1600" u="none" cap="none" strike="noStrike">
                <a:solidFill>
                  <a:srgbClr val="3BD4B4"/>
                </a:solidFill>
                <a:latin typeface="Cabin"/>
                <a:ea typeface="Cabin"/>
                <a:cs typeface="Cabin"/>
                <a:sym typeface="Cabin"/>
              </a:rPr>
              <a:t> </a:t>
            </a:r>
            <a:r>
              <a:rPr b="0" i="0" lang="en" sz="1600" u="none" cap="none" strike="noStrike">
                <a:solidFill>
                  <a:schemeClr val="dk1"/>
                </a:solidFill>
                <a:latin typeface="Cabin"/>
                <a:ea typeface="Cabin"/>
                <a:cs typeface="Cabin"/>
                <a:sym typeface="Cabin"/>
              </a:rPr>
              <a:t>climate</a:t>
            </a:r>
            <a:endParaRPr b="0" i="0" sz="1400" u="none" cap="none" strike="noStrike">
              <a:solidFill>
                <a:schemeClr val="dk1"/>
              </a:solidFill>
              <a:latin typeface="Cabin"/>
              <a:ea typeface="Cabin"/>
              <a:cs typeface="Cabin"/>
              <a:sym typeface="Cabin"/>
            </a:endParaRPr>
          </a:p>
        </p:txBody>
      </p:sp>
      <p:pic>
        <p:nvPicPr>
          <p:cNvPr descr="Screen Shot 2016-01-27 at 8.04.25 am.png" id="1009" name="Google Shape;1009;p95"/>
          <p:cNvPicPr preferRelativeResize="0"/>
          <p:nvPr/>
        </p:nvPicPr>
        <p:blipFill rotWithShape="1">
          <a:blip r:embed="rId13">
            <a:alphaModFix/>
          </a:blip>
          <a:srcRect b="0" l="0" r="0" t="0"/>
          <a:stretch/>
        </p:blipFill>
        <p:spPr>
          <a:xfrm>
            <a:off x="6411529" y="2538073"/>
            <a:ext cx="2123768" cy="1911391"/>
          </a:xfrm>
          <a:prstGeom prst="rect">
            <a:avLst/>
          </a:prstGeom>
          <a:noFill/>
          <a:ln cap="sq" cmpd="sng" w="28575">
            <a:solidFill>
              <a:srgbClr val="1DA68A"/>
            </a:solidFill>
            <a:prstDash val="solid"/>
            <a:miter lim="800000"/>
            <a:headEnd len="sm" w="sm" type="none"/>
            <a:tailEnd len="sm" w="sm" type="none"/>
          </a:ln>
          <a:effectLst>
            <a:outerShdw blurRad="50800" rotWithShape="0" algn="tl" dir="2700000" dist="38100">
              <a:srgbClr val="000000">
                <a:alpha val="41960"/>
              </a:srgbClr>
            </a:outerShdw>
          </a:effectLst>
        </p:spPr>
      </p:pic>
      <p:pic>
        <p:nvPicPr>
          <p:cNvPr descr="ian-symbol-pteropus-spp.png" id="1035" name="Google Shape;1035;p95"/>
          <p:cNvPicPr preferRelativeResize="0"/>
          <p:nvPr/>
        </p:nvPicPr>
        <p:blipFill rotWithShape="1">
          <a:blip r:embed="rId12">
            <a:alphaModFix/>
          </a:blip>
          <a:srcRect b="0" l="0" r="0" t="0"/>
          <a:stretch/>
        </p:blipFill>
        <p:spPr>
          <a:xfrm flipH="1">
            <a:off x="6788468" y="2991339"/>
            <a:ext cx="492423" cy="277492"/>
          </a:xfrm>
          <a:prstGeom prst="rect">
            <a:avLst/>
          </a:prstGeom>
          <a:noFill/>
          <a:ln>
            <a:noFill/>
          </a:ln>
        </p:spPr>
      </p:pic>
      <p:grpSp>
        <p:nvGrpSpPr>
          <p:cNvPr id="1036" name="Google Shape;1036;p95"/>
          <p:cNvGrpSpPr/>
          <p:nvPr/>
        </p:nvGrpSpPr>
        <p:grpSpPr>
          <a:xfrm>
            <a:off x="3560991" y="3861243"/>
            <a:ext cx="2535916" cy="652784"/>
            <a:chOff x="3551350" y="1937441"/>
            <a:chExt cx="2565159" cy="746465"/>
          </a:xfrm>
        </p:grpSpPr>
        <p:sp>
          <p:nvSpPr>
            <p:cNvPr id="1037" name="Google Shape;1037;p95"/>
            <p:cNvSpPr/>
            <p:nvPr/>
          </p:nvSpPr>
          <p:spPr>
            <a:xfrm>
              <a:off x="3551351" y="1937441"/>
              <a:ext cx="1260000" cy="728700"/>
            </a:xfrm>
            <a:prstGeom prst="rect">
              <a:avLst/>
            </a:prstGeom>
            <a:solidFill>
              <a:srgbClr val="7F7F7F"/>
            </a:solidFill>
            <a:ln>
              <a:noFill/>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bin"/>
                <a:ea typeface="Cabin"/>
                <a:cs typeface="Cabin"/>
                <a:sym typeface="Cabin"/>
              </a:endParaRPr>
            </a:p>
          </p:txBody>
        </p:sp>
        <p:sp>
          <p:nvSpPr>
            <p:cNvPr id="1038" name="Google Shape;1038;p95"/>
            <p:cNvSpPr/>
            <p:nvPr/>
          </p:nvSpPr>
          <p:spPr>
            <a:xfrm>
              <a:off x="4841777" y="1942017"/>
              <a:ext cx="1260000" cy="728700"/>
            </a:xfrm>
            <a:prstGeom prst="rect">
              <a:avLst/>
            </a:prstGeom>
            <a:solidFill>
              <a:srgbClr val="828282"/>
            </a:solidFill>
            <a:ln>
              <a:noFill/>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bin"/>
                <a:ea typeface="Cabin"/>
                <a:cs typeface="Cabin"/>
                <a:sym typeface="Cabin"/>
              </a:endParaRPr>
            </a:p>
          </p:txBody>
        </p:sp>
        <p:sp>
          <p:nvSpPr>
            <p:cNvPr id="1039" name="Google Shape;1039;p95"/>
            <p:cNvSpPr/>
            <p:nvPr/>
          </p:nvSpPr>
          <p:spPr>
            <a:xfrm>
              <a:off x="3551350" y="1944706"/>
              <a:ext cx="1265100" cy="739200"/>
            </a:xfrm>
            <a:prstGeom prst="rect">
              <a:avLst/>
            </a:prstGeom>
            <a:solidFill>
              <a:srgbClr val="82828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bin"/>
                  <a:ea typeface="Cabin"/>
                  <a:cs typeface="Cabin"/>
                  <a:sym typeface="Cabin"/>
                </a:rPr>
                <a:t>Representative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bin"/>
                  <a:ea typeface="Cabin"/>
                  <a:cs typeface="Cabin"/>
                  <a:sym typeface="Cabin"/>
                </a:rPr>
                <a:t>Concentration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bin"/>
                  <a:ea typeface="Cabin"/>
                  <a:cs typeface="Cabin"/>
                  <a:sym typeface="Cabin"/>
                </a:rPr>
                <a:t>Pathway</a:t>
              </a:r>
              <a:endParaRPr b="0" i="0" sz="1400" u="none" cap="none" strike="noStrike">
                <a:solidFill>
                  <a:srgbClr val="000000"/>
                </a:solidFill>
                <a:latin typeface="Arial"/>
                <a:ea typeface="Arial"/>
                <a:cs typeface="Arial"/>
                <a:sym typeface="Arial"/>
              </a:endParaRPr>
            </a:p>
          </p:txBody>
        </p:sp>
        <p:sp>
          <p:nvSpPr>
            <p:cNvPr id="1040" name="Google Shape;1040;p95"/>
            <p:cNvSpPr/>
            <p:nvPr/>
          </p:nvSpPr>
          <p:spPr>
            <a:xfrm>
              <a:off x="4851409" y="1943378"/>
              <a:ext cx="1265100" cy="739200"/>
            </a:xfrm>
            <a:prstGeom prst="rect">
              <a:avLst/>
            </a:prstGeom>
            <a:solidFill>
              <a:srgbClr val="7F7F7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bin"/>
                  <a:ea typeface="Cabin"/>
                  <a:cs typeface="Cabin"/>
                  <a:sym typeface="Cabin"/>
                </a:rPr>
                <a:t>General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bin"/>
                  <a:ea typeface="Cabin"/>
                  <a:cs typeface="Cabin"/>
                  <a:sym typeface="Cabin"/>
                </a:rPr>
                <a:t>Circulation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bin"/>
                  <a:ea typeface="Cabin"/>
                  <a:cs typeface="Cabin"/>
                  <a:sym typeface="Cabin"/>
                </a:rPr>
                <a:t>Model</a:t>
              </a:r>
              <a:endParaRPr b="0" i="0" sz="1400" u="none" cap="none" strike="noStrike">
                <a:solidFill>
                  <a:srgbClr val="000000"/>
                </a:solidFill>
                <a:latin typeface="Arial"/>
                <a:ea typeface="Arial"/>
                <a:cs typeface="Arial"/>
                <a:sym typeface="Arial"/>
              </a:endParaRPr>
            </a:p>
          </p:txBody>
        </p:sp>
      </p:grpSp>
      <p:grpSp>
        <p:nvGrpSpPr>
          <p:cNvPr id="1041" name="Google Shape;1041;p95"/>
          <p:cNvGrpSpPr/>
          <p:nvPr/>
        </p:nvGrpSpPr>
        <p:grpSpPr>
          <a:xfrm>
            <a:off x="3561000" y="3169375"/>
            <a:ext cx="2526300" cy="652800"/>
            <a:chOff x="3561000" y="3169375"/>
            <a:chExt cx="2526300" cy="652800"/>
          </a:xfrm>
        </p:grpSpPr>
        <p:sp>
          <p:nvSpPr>
            <p:cNvPr id="1010" name="Google Shape;1010;p95"/>
            <p:cNvSpPr/>
            <p:nvPr/>
          </p:nvSpPr>
          <p:spPr>
            <a:xfrm>
              <a:off x="3823500" y="3282903"/>
              <a:ext cx="2165400" cy="499500"/>
            </a:xfrm>
            <a:prstGeom prst="rect">
              <a:avLst/>
            </a:prstGeom>
            <a:solidFill>
              <a:srgbClr val="1DA68A"/>
            </a:solidFill>
            <a:ln cap="flat" cmpd="sng" w="28575">
              <a:solidFill>
                <a:srgbClr val="ADD2EB"/>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1042" name="Google Shape;1042;p95"/>
            <p:cNvSpPr/>
            <p:nvPr/>
          </p:nvSpPr>
          <p:spPr>
            <a:xfrm>
              <a:off x="3561000" y="3169375"/>
              <a:ext cx="2526300" cy="652800"/>
            </a:xfrm>
            <a:prstGeom prst="rect">
              <a:avLst/>
            </a:prstGeom>
            <a:solidFill>
              <a:srgbClr val="1DA68A"/>
            </a:solidFill>
            <a:ln cap="flat" cmpd="sng" w="9525">
              <a:solidFill>
                <a:srgbClr val="ADD2E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bin"/>
                  <a:ea typeface="Cabin"/>
                  <a:cs typeface="Cabin"/>
                  <a:sym typeface="Cabin"/>
                </a:rPr>
                <a:t>Climate Change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bin"/>
                  <a:ea typeface="Cabin"/>
                  <a:cs typeface="Cabin"/>
                  <a:sym typeface="Cabin"/>
                </a:rPr>
                <a:t>Projection</a:t>
              </a:r>
              <a:endParaRPr b="0" i="0" sz="2100" u="none" cap="none" strike="noStrike">
                <a:solidFill>
                  <a:srgbClr val="FFFFFF"/>
                </a:solidFill>
                <a:latin typeface="Cabin"/>
                <a:ea typeface="Cabin"/>
                <a:cs typeface="Cabin"/>
                <a:sym typeface="Cabin"/>
              </a:endParaRPr>
            </a:p>
          </p:txBody>
        </p:sp>
      </p:grpSp>
      <p:sp>
        <p:nvSpPr>
          <p:cNvPr id="1043" name="Google Shape;1043;p95"/>
          <p:cNvSpPr/>
          <p:nvPr/>
        </p:nvSpPr>
        <p:spPr>
          <a:xfrm>
            <a:off x="5126780" y="271713"/>
            <a:ext cx="3122100" cy="564600"/>
          </a:xfrm>
          <a:prstGeom prst="rect">
            <a:avLst/>
          </a:prstGeom>
          <a:solidFill>
            <a:srgbClr val="1DA68A"/>
          </a:solidFill>
          <a:ln cap="flat" cmpd="sng" w="2857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lt1"/>
                </a:solidFill>
                <a:latin typeface="Cabin"/>
                <a:ea typeface="Cabin"/>
                <a:cs typeface="Cabin"/>
                <a:sym typeface="Cabin"/>
              </a:rPr>
              <a:t>Climate Change Model</a:t>
            </a:r>
            <a:endParaRPr b="0" i="0" sz="1800" u="none" cap="none" strike="noStrike">
              <a:solidFill>
                <a:schemeClr val="lt1"/>
              </a:solidFill>
              <a:latin typeface="Cabin"/>
              <a:ea typeface="Cabin"/>
              <a:cs typeface="Cabin"/>
              <a:sym typeface="Cabi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grpSp>
        <p:nvGrpSpPr>
          <p:cNvPr id="1049" name="Google Shape;1049;p96"/>
          <p:cNvGrpSpPr/>
          <p:nvPr/>
        </p:nvGrpSpPr>
        <p:grpSpPr>
          <a:xfrm>
            <a:off x="1130009" y="722284"/>
            <a:ext cx="6653038" cy="3698931"/>
            <a:chOff x="722487" y="1264372"/>
            <a:chExt cx="10837332" cy="5486400"/>
          </a:xfrm>
        </p:grpSpPr>
        <p:pic>
          <p:nvPicPr>
            <p:cNvPr descr="World map.png" id="1050" name="Google Shape;1050;p96"/>
            <p:cNvPicPr preferRelativeResize="0"/>
            <p:nvPr/>
          </p:nvPicPr>
          <p:blipFill rotWithShape="1">
            <a:blip r:embed="rId3">
              <a:alphaModFix/>
            </a:blip>
            <a:srcRect b="0" l="0" r="0" t="0"/>
            <a:stretch/>
          </p:blipFill>
          <p:spPr>
            <a:xfrm>
              <a:off x="722487" y="1264372"/>
              <a:ext cx="10837332" cy="5486400"/>
            </a:xfrm>
            <a:prstGeom prst="rect">
              <a:avLst/>
            </a:prstGeom>
            <a:noFill/>
            <a:ln>
              <a:noFill/>
            </a:ln>
          </p:spPr>
        </p:pic>
        <p:sp>
          <p:nvSpPr>
            <p:cNvPr id="1051" name="Google Shape;1051;p96"/>
            <p:cNvSpPr/>
            <p:nvPr/>
          </p:nvSpPr>
          <p:spPr>
            <a:xfrm>
              <a:off x="5757333" y="2473620"/>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2" name="Google Shape;1052;p96"/>
            <p:cNvSpPr/>
            <p:nvPr/>
          </p:nvSpPr>
          <p:spPr>
            <a:xfrm>
              <a:off x="6067100" y="2621729"/>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3" name="Google Shape;1053;p96"/>
            <p:cNvSpPr/>
            <p:nvPr/>
          </p:nvSpPr>
          <p:spPr>
            <a:xfrm>
              <a:off x="2463800" y="2302932"/>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4" name="Google Shape;1054;p96"/>
            <p:cNvSpPr/>
            <p:nvPr/>
          </p:nvSpPr>
          <p:spPr>
            <a:xfrm>
              <a:off x="9640147" y="2771307"/>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5" name="Google Shape;1055;p96"/>
            <p:cNvSpPr/>
            <p:nvPr/>
          </p:nvSpPr>
          <p:spPr>
            <a:xfrm>
              <a:off x="9836235" y="5125604"/>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6" name="Google Shape;1056;p96"/>
            <p:cNvSpPr/>
            <p:nvPr/>
          </p:nvSpPr>
          <p:spPr>
            <a:xfrm>
              <a:off x="10092267" y="4810420"/>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7" name="Google Shape;1057;p96"/>
            <p:cNvSpPr/>
            <p:nvPr/>
          </p:nvSpPr>
          <p:spPr>
            <a:xfrm>
              <a:off x="9335347" y="2792417"/>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8" name="Google Shape;1058;p96"/>
            <p:cNvSpPr/>
            <p:nvPr/>
          </p:nvSpPr>
          <p:spPr>
            <a:xfrm>
              <a:off x="8886613" y="2712040"/>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9" name="Google Shape;1059;p96"/>
            <p:cNvSpPr/>
            <p:nvPr/>
          </p:nvSpPr>
          <p:spPr>
            <a:xfrm>
              <a:off x="5985933" y="2321220"/>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0" name="Google Shape;1060;p96"/>
            <p:cNvSpPr/>
            <p:nvPr/>
          </p:nvSpPr>
          <p:spPr>
            <a:xfrm>
              <a:off x="5706533" y="2278887"/>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1" name="Google Shape;1061;p96"/>
            <p:cNvSpPr/>
            <p:nvPr/>
          </p:nvSpPr>
          <p:spPr>
            <a:xfrm>
              <a:off x="5936488" y="1999487"/>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2" name="Google Shape;1062;p96"/>
            <p:cNvSpPr/>
            <p:nvPr/>
          </p:nvSpPr>
          <p:spPr>
            <a:xfrm>
              <a:off x="5791877" y="2406564"/>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3" name="Google Shape;1063;p96"/>
            <p:cNvSpPr/>
            <p:nvPr/>
          </p:nvSpPr>
          <p:spPr>
            <a:xfrm>
              <a:off x="5936488" y="2473620"/>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4" name="Google Shape;1064;p96"/>
            <p:cNvSpPr/>
            <p:nvPr/>
          </p:nvSpPr>
          <p:spPr>
            <a:xfrm>
              <a:off x="9089813" y="2824936"/>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5" name="Google Shape;1065;p96"/>
            <p:cNvSpPr/>
            <p:nvPr/>
          </p:nvSpPr>
          <p:spPr>
            <a:xfrm>
              <a:off x="6636399" y="2120840"/>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6" name="Google Shape;1066;p96"/>
            <p:cNvSpPr/>
            <p:nvPr/>
          </p:nvSpPr>
          <p:spPr>
            <a:xfrm>
              <a:off x="8841459" y="2739592"/>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7" name="Google Shape;1067;p96"/>
            <p:cNvSpPr/>
            <p:nvPr/>
          </p:nvSpPr>
          <p:spPr>
            <a:xfrm>
              <a:off x="9672659" y="2739592"/>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8" name="Google Shape;1068;p96"/>
            <p:cNvSpPr/>
            <p:nvPr/>
          </p:nvSpPr>
          <p:spPr>
            <a:xfrm>
              <a:off x="2873020" y="2685963"/>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9" name="Google Shape;1069;p96"/>
            <p:cNvSpPr/>
            <p:nvPr/>
          </p:nvSpPr>
          <p:spPr>
            <a:xfrm>
              <a:off x="3651721" y="2621729"/>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0" name="Google Shape;1070;p96"/>
            <p:cNvSpPr/>
            <p:nvPr/>
          </p:nvSpPr>
          <p:spPr>
            <a:xfrm>
              <a:off x="3580605" y="2671515"/>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1" name="Google Shape;1071;p96"/>
            <p:cNvSpPr/>
            <p:nvPr/>
          </p:nvSpPr>
          <p:spPr>
            <a:xfrm>
              <a:off x="3495261" y="2707073"/>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2" name="Google Shape;1072;p96"/>
            <p:cNvSpPr/>
            <p:nvPr/>
          </p:nvSpPr>
          <p:spPr>
            <a:xfrm>
              <a:off x="3467483" y="2756859"/>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3" name="Google Shape;1073;p96"/>
            <p:cNvSpPr/>
            <p:nvPr/>
          </p:nvSpPr>
          <p:spPr>
            <a:xfrm>
              <a:off x="2954072" y="2726043"/>
              <a:ext cx="170700" cy="170700"/>
            </a:xfrm>
            <a:prstGeom prst="star5">
              <a:avLst>
                <a:gd fmla="val 19098" name="adj"/>
                <a:gd fmla="val 105146" name="hf"/>
                <a:gd fmla="val 110557" name="vf"/>
              </a:avLst>
            </a:prstGeom>
            <a:solidFill>
              <a:srgbClr val="01A0E4"/>
            </a:solidFill>
            <a:ln cap="flat" cmpd="sng" w="9525">
              <a:solidFill>
                <a:srgbClr val="0F243E"/>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074" name="Google Shape;1074;p96"/>
          <p:cNvGrpSpPr/>
          <p:nvPr/>
        </p:nvGrpSpPr>
        <p:grpSpPr>
          <a:xfrm>
            <a:off x="9500760" y="1724104"/>
            <a:ext cx="2857500" cy="2971008"/>
            <a:chOff x="8158480" y="1670772"/>
            <a:chExt cx="3810000" cy="3961344"/>
          </a:xfrm>
        </p:grpSpPr>
        <p:pic>
          <p:nvPicPr>
            <p:cNvPr id="1075" name="Google Shape;1075;p96"/>
            <p:cNvPicPr preferRelativeResize="0"/>
            <p:nvPr/>
          </p:nvPicPr>
          <p:blipFill rotWithShape="1">
            <a:blip r:embed="rId4">
              <a:alphaModFix/>
            </a:blip>
            <a:srcRect b="0" l="0" r="0" t="0"/>
            <a:stretch/>
          </p:blipFill>
          <p:spPr>
            <a:xfrm>
              <a:off x="8158480" y="1670772"/>
              <a:ext cx="3810000" cy="3612444"/>
            </a:xfrm>
            <a:prstGeom prst="rect">
              <a:avLst/>
            </a:prstGeom>
            <a:noFill/>
            <a:ln>
              <a:noFill/>
            </a:ln>
          </p:spPr>
        </p:pic>
        <p:sp>
          <p:nvSpPr>
            <p:cNvPr id="1076" name="Google Shape;1076;p96"/>
            <p:cNvSpPr txBox="1"/>
            <p:nvPr/>
          </p:nvSpPr>
          <p:spPr>
            <a:xfrm>
              <a:off x="8158480" y="5283216"/>
              <a:ext cx="1248000" cy="34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NOAA 2012</a:t>
              </a:r>
              <a:endParaRPr b="0" i="0" sz="1400" u="none" cap="none" strike="noStrike">
                <a:solidFill>
                  <a:srgbClr val="000000"/>
                </a:solidFill>
                <a:latin typeface="Arial"/>
                <a:ea typeface="Arial"/>
                <a:cs typeface="Arial"/>
                <a:sym typeface="Arial"/>
              </a:endParaRPr>
            </a:p>
          </p:txBody>
        </p:sp>
      </p:grpSp>
      <p:grpSp>
        <p:nvGrpSpPr>
          <p:cNvPr id="1077" name="Google Shape;1077;p96"/>
          <p:cNvGrpSpPr/>
          <p:nvPr/>
        </p:nvGrpSpPr>
        <p:grpSpPr>
          <a:xfrm>
            <a:off x="-1" y="119"/>
            <a:ext cx="9144002" cy="597900"/>
            <a:chOff x="-1" y="119"/>
            <a:chExt cx="9144002" cy="597900"/>
          </a:xfrm>
        </p:grpSpPr>
        <p:sp>
          <p:nvSpPr>
            <p:cNvPr id="1078" name="Google Shape;1078;p96"/>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General Circulation Models (GCM)</a:t>
              </a:r>
              <a:endParaRPr b="0" i="0" sz="1400" u="none" cap="none" strike="noStrike">
                <a:solidFill>
                  <a:srgbClr val="000000"/>
                </a:solidFill>
                <a:latin typeface="Arial"/>
                <a:ea typeface="Arial"/>
                <a:cs typeface="Arial"/>
                <a:sym typeface="Arial"/>
              </a:endParaRPr>
            </a:p>
          </p:txBody>
        </p:sp>
        <p:cxnSp>
          <p:nvCxnSpPr>
            <p:cNvPr id="1079" name="Google Shape;1079;p96"/>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1080" name="Google Shape;1080;p96"/>
          <p:cNvSpPr txBox="1"/>
          <p:nvPr/>
        </p:nvSpPr>
        <p:spPr>
          <a:xfrm>
            <a:off x="2192925" y="4421225"/>
            <a:ext cx="4677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Beaumont, L. J., Hughes, L., &amp; Pitman, A. J. (2008). Why is the choice of future climate scenarios for species distribution modelling important?. Ecology letters, 11(11), 1135-1146.  </a:t>
            </a:r>
            <a:r>
              <a:rPr b="0" i="0" lang="en" sz="650" u="none" cap="none" strike="noStrike">
                <a:solidFill>
                  <a:srgbClr val="005274"/>
                </a:solidFill>
                <a:highlight>
                  <a:srgbClr val="FFFFFF"/>
                </a:highlight>
                <a:uFill>
                  <a:noFill/>
                </a:uFill>
                <a:latin typeface="Arial"/>
                <a:ea typeface="Arial"/>
                <a:cs typeface="Arial"/>
                <a:sym typeface="Arial"/>
                <a:hlinkClick r:id="rId5">
                  <a:extLst>
                    <a:ext uri="{A12FA001-AC4F-418D-AE19-62706E023703}">
                      <ahyp:hlinkClr val="tx"/>
                    </a:ext>
                  </a:extLst>
                </a:hlinkClick>
              </a:rPr>
              <a:t>https://doi.org/10.1111/j.1461-0248.2008.01231.x</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70"/>
          <p:cNvPicPr preferRelativeResize="0"/>
          <p:nvPr/>
        </p:nvPicPr>
        <p:blipFill rotWithShape="1">
          <a:blip r:embed="rId3">
            <a:alphaModFix/>
          </a:blip>
          <a:srcRect b="0" l="0" r="2808" t="0"/>
          <a:stretch/>
        </p:blipFill>
        <p:spPr>
          <a:xfrm>
            <a:off x="0" y="0"/>
            <a:ext cx="9144000" cy="5292333"/>
          </a:xfrm>
          <a:prstGeom prst="rect">
            <a:avLst/>
          </a:prstGeom>
          <a:noFill/>
          <a:ln>
            <a:noFill/>
          </a:ln>
        </p:spPr>
      </p:pic>
      <p:sp>
        <p:nvSpPr>
          <p:cNvPr id="366" name="Google Shape;366;p70"/>
          <p:cNvSpPr/>
          <p:nvPr/>
        </p:nvSpPr>
        <p:spPr>
          <a:xfrm>
            <a:off x="-34350" y="4195950"/>
            <a:ext cx="9212699" cy="947863"/>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7" name="Google Shape;367;p70"/>
          <p:cNvSpPr/>
          <p:nvPr/>
        </p:nvSpPr>
        <p:spPr>
          <a:xfrm>
            <a:off x="6523824" y="4520738"/>
            <a:ext cx="2455200" cy="373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8" name="Google Shape;368;p70"/>
          <p:cNvSpPr txBox="1"/>
          <p:nvPr/>
        </p:nvSpPr>
        <p:spPr>
          <a:xfrm>
            <a:off x="349975" y="4673775"/>
            <a:ext cx="1784700" cy="304500"/>
          </a:xfrm>
          <a:prstGeom prst="rect">
            <a:avLst/>
          </a:prstGeom>
          <a:noFill/>
          <a:ln>
            <a:noFill/>
          </a:ln>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rgbClr val="000000"/>
              </a:buClr>
              <a:buSzPts val="1000"/>
              <a:buFont typeface="Arial"/>
              <a:buNone/>
            </a:pPr>
            <a:r>
              <a:rPr b="1" i="0" lang="en" sz="1000" u="none" cap="none" strike="noStrike">
                <a:solidFill>
                  <a:srgbClr val="FFFFFF"/>
                </a:solidFill>
                <a:latin typeface="Montserrat"/>
                <a:ea typeface="Montserrat"/>
                <a:cs typeface="Montserrat"/>
                <a:sym typeface="Montserrat"/>
              </a:rPr>
              <a:t>@EcoCommonsAus</a:t>
            </a:r>
            <a:endParaRPr b="1" i="0" sz="1000" u="none" cap="none" strike="noStrike">
              <a:solidFill>
                <a:srgbClr val="FFFFFF"/>
              </a:solidFill>
              <a:latin typeface="Montserrat"/>
              <a:ea typeface="Montserrat"/>
              <a:cs typeface="Montserrat"/>
              <a:sym typeface="Montserrat"/>
            </a:endParaRPr>
          </a:p>
        </p:txBody>
      </p:sp>
      <p:pic>
        <p:nvPicPr>
          <p:cNvPr id="369" name="Google Shape;369;p70"/>
          <p:cNvPicPr preferRelativeResize="0"/>
          <p:nvPr/>
        </p:nvPicPr>
        <p:blipFill rotWithShape="1">
          <a:blip r:embed="rId5">
            <a:alphaModFix/>
          </a:blip>
          <a:srcRect b="0" l="0" r="0" t="0"/>
          <a:stretch/>
        </p:blipFill>
        <p:spPr>
          <a:xfrm>
            <a:off x="165025" y="4731950"/>
            <a:ext cx="254400" cy="254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97"/>
          <p:cNvPicPr preferRelativeResize="0"/>
          <p:nvPr/>
        </p:nvPicPr>
        <p:blipFill rotWithShape="1">
          <a:blip r:embed="rId3">
            <a:alphaModFix/>
          </a:blip>
          <a:srcRect b="0" l="32436" r="0" t="0"/>
          <a:stretch/>
        </p:blipFill>
        <p:spPr>
          <a:xfrm>
            <a:off x="4745021" y="3007429"/>
            <a:ext cx="4093869" cy="2238808"/>
          </a:xfrm>
          <a:prstGeom prst="rect">
            <a:avLst/>
          </a:prstGeom>
          <a:noFill/>
          <a:ln>
            <a:noFill/>
          </a:ln>
        </p:spPr>
      </p:pic>
      <p:pic>
        <p:nvPicPr>
          <p:cNvPr id="1087" name="Google Shape;1087;p97"/>
          <p:cNvPicPr preferRelativeResize="0"/>
          <p:nvPr/>
        </p:nvPicPr>
        <p:blipFill rotWithShape="1">
          <a:blip r:embed="rId4">
            <a:alphaModFix/>
          </a:blip>
          <a:srcRect b="0" l="33324" r="0" t="0"/>
          <a:stretch/>
        </p:blipFill>
        <p:spPr>
          <a:xfrm>
            <a:off x="4806310" y="601167"/>
            <a:ext cx="4130040" cy="2184513"/>
          </a:xfrm>
          <a:prstGeom prst="rect">
            <a:avLst/>
          </a:prstGeom>
          <a:noFill/>
          <a:ln>
            <a:noFill/>
          </a:ln>
        </p:spPr>
      </p:pic>
      <p:sp>
        <p:nvSpPr>
          <p:cNvPr id="1088" name="Google Shape;1088;p97"/>
          <p:cNvSpPr txBox="1"/>
          <p:nvPr/>
        </p:nvSpPr>
        <p:spPr>
          <a:xfrm>
            <a:off x="4715237" y="2113326"/>
            <a:ext cx="8940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Calibri"/>
                <a:ea typeface="Calibri"/>
                <a:cs typeface="Calibri"/>
                <a:sym typeface="Calibri"/>
              </a:rPr>
              <a:t>2075</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RCP 8.5</a:t>
            </a:r>
            <a:endParaRPr b="0" i="0" sz="1100" u="none" cap="none" strike="noStrike">
              <a:solidFill>
                <a:srgbClr val="000000"/>
              </a:solidFill>
              <a:latin typeface="Arial"/>
              <a:ea typeface="Arial"/>
              <a:cs typeface="Arial"/>
              <a:sym typeface="Arial"/>
            </a:endParaRPr>
          </a:p>
        </p:txBody>
      </p:sp>
      <p:sp>
        <p:nvSpPr>
          <p:cNvPr id="1089" name="Google Shape;1089;p97"/>
          <p:cNvSpPr txBox="1"/>
          <p:nvPr/>
        </p:nvSpPr>
        <p:spPr>
          <a:xfrm>
            <a:off x="6900990" y="2112725"/>
            <a:ext cx="894000" cy="230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Range change</a:t>
            </a:r>
            <a:endParaRPr b="0" i="0" sz="1100" u="none" cap="none" strike="noStrike">
              <a:solidFill>
                <a:srgbClr val="000000"/>
              </a:solidFill>
              <a:latin typeface="Arial"/>
              <a:ea typeface="Arial"/>
              <a:cs typeface="Arial"/>
              <a:sym typeface="Arial"/>
            </a:endParaRPr>
          </a:p>
        </p:txBody>
      </p:sp>
      <p:pic>
        <p:nvPicPr>
          <p:cNvPr id="1090" name="Google Shape;1090;p97"/>
          <p:cNvPicPr preferRelativeResize="0"/>
          <p:nvPr/>
        </p:nvPicPr>
        <p:blipFill rotWithShape="1">
          <a:blip r:embed="rId5">
            <a:alphaModFix/>
          </a:blip>
          <a:srcRect b="0" l="0" r="0" t="0"/>
          <a:stretch/>
        </p:blipFill>
        <p:spPr>
          <a:xfrm>
            <a:off x="443711" y="664481"/>
            <a:ext cx="1180555" cy="1631371"/>
          </a:xfrm>
          <a:prstGeom prst="rect">
            <a:avLst/>
          </a:prstGeom>
          <a:noFill/>
          <a:ln>
            <a:noFill/>
          </a:ln>
        </p:spPr>
      </p:pic>
      <p:sp>
        <p:nvSpPr>
          <p:cNvPr id="1091" name="Google Shape;1091;p97"/>
          <p:cNvSpPr/>
          <p:nvPr/>
        </p:nvSpPr>
        <p:spPr>
          <a:xfrm>
            <a:off x="302588" y="2315378"/>
            <a:ext cx="1485900" cy="425700"/>
          </a:xfrm>
          <a:prstGeom prst="roundRect">
            <a:avLst>
              <a:gd fmla="val 16667" name="adj"/>
            </a:avLst>
          </a:prstGeom>
          <a:solidFill>
            <a:srgbClr val="000000">
              <a:alpha val="5725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Calibri"/>
                <a:ea typeface="Calibri"/>
                <a:cs typeface="Calibri"/>
                <a:sym typeface="Calibri"/>
              </a:rPr>
              <a:t>Leadbeater’s Possum</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Calibri"/>
                <a:ea typeface="Calibri"/>
                <a:cs typeface="Calibri"/>
                <a:sym typeface="Calibri"/>
              </a:rPr>
              <a:t>Gymnobelideus leadbeateri</a:t>
            </a:r>
            <a:endParaRPr b="0" i="1" sz="800" u="none" cap="none" strike="noStrike">
              <a:solidFill>
                <a:schemeClr val="lt1"/>
              </a:solidFill>
              <a:latin typeface="Calibri"/>
              <a:ea typeface="Calibri"/>
              <a:cs typeface="Calibri"/>
              <a:sym typeface="Calibri"/>
            </a:endParaRPr>
          </a:p>
        </p:txBody>
      </p:sp>
      <p:pic>
        <p:nvPicPr>
          <p:cNvPr id="1092" name="Google Shape;1092;p97"/>
          <p:cNvPicPr preferRelativeResize="0"/>
          <p:nvPr/>
        </p:nvPicPr>
        <p:blipFill rotWithShape="1">
          <a:blip r:embed="rId3">
            <a:alphaModFix/>
          </a:blip>
          <a:srcRect b="0" l="0" r="67292" t="0"/>
          <a:stretch/>
        </p:blipFill>
        <p:spPr>
          <a:xfrm>
            <a:off x="2492491" y="3007429"/>
            <a:ext cx="1981838" cy="2238808"/>
          </a:xfrm>
          <a:prstGeom prst="rect">
            <a:avLst/>
          </a:prstGeom>
          <a:noFill/>
          <a:ln>
            <a:noFill/>
          </a:ln>
        </p:spPr>
      </p:pic>
      <p:pic>
        <p:nvPicPr>
          <p:cNvPr id="1093" name="Google Shape;1093;p97"/>
          <p:cNvPicPr preferRelativeResize="0"/>
          <p:nvPr/>
        </p:nvPicPr>
        <p:blipFill rotWithShape="1">
          <a:blip r:embed="rId6">
            <a:alphaModFix/>
          </a:blip>
          <a:srcRect b="0" l="0" r="0" t="0"/>
          <a:stretch/>
        </p:blipFill>
        <p:spPr>
          <a:xfrm>
            <a:off x="443711" y="2945743"/>
            <a:ext cx="1180555" cy="1623328"/>
          </a:xfrm>
          <a:prstGeom prst="rect">
            <a:avLst/>
          </a:prstGeom>
          <a:noFill/>
          <a:ln>
            <a:noFill/>
          </a:ln>
        </p:spPr>
      </p:pic>
      <p:sp>
        <p:nvSpPr>
          <p:cNvPr id="1094" name="Google Shape;1094;p97"/>
          <p:cNvSpPr/>
          <p:nvPr/>
        </p:nvSpPr>
        <p:spPr>
          <a:xfrm>
            <a:off x="305113" y="4588596"/>
            <a:ext cx="1485900" cy="425700"/>
          </a:xfrm>
          <a:prstGeom prst="roundRect">
            <a:avLst>
              <a:gd fmla="val 16667" name="adj"/>
            </a:avLst>
          </a:prstGeom>
          <a:solidFill>
            <a:srgbClr val="000000">
              <a:alpha val="5725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Calibri"/>
                <a:ea typeface="Calibri"/>
                <a:cs typeface="Calibri"/>
                <a:sym typeface="Calibri"/>
              </a:rPr>
              <a:t>Mountain Ash</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Calibri"/>
                <a:ea typeface="Calibri"/>
                <a:cs typeface="Calibri"/>
                <a:sym typeface="Calibri"/>
              </a:rPr>
              <a:t>Eucalyptus regnan</a:t>
            </a:r>
            <a:endParaRPr b="0" i="1" sz="800" u="none" cap="none" strike="noStrike">
              <a:solidFill>
                <a:schemeClr val="lt1"/>
              </a:solidFill>
              <a:latin typeface="Calibri"/>
              <a:ea typeface="Calibri"/>
              <a:cs typeface="Calibri"/>
              <a:sym typeface="Calibri"/>
            </a:endParaRPr>
          </a:p>
        </p:txBody>
      </p:sp>
      <p:sp>
        <p:nvSpPr>
          <p:cNvPr id="1095" name="Google Shape;1095;p97"/>
          <p:cNvSpPr txBox="1"/>
          <p:nvPr/>
        </p:nvSpPr>
        <p:spPr>
          <a:xfrm>
            <a:off x="2374663" y="4288417"/>
            <a:ext cx="894000" cy="230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Calibri"/>
                <a:ea typeface="Calibri"/>
                <a:cs typeface="Calibri"/>
                <a:sym typeface="Calibri"/>
              </a:rPr>
              <a:t>current</a:t>
            </a:r>
            <a:endParaRPr b="0" i="0" sz="1100" u="none" cap="none" strike="noStrike">
              <a:solidFill>
                <a:srgbClr val="000000"/>
              </a:solidFill>
              <a:latin typeface="Arial"/>
              <a:ea typeface="Arial"/>
              <a:cs typeface="Arial"/>
              <a:sym typeface="Arial"/>
            </a:endParaRPr>
          </a:p>
        </p:txBody>
      </p:sp>
      <p:sp>
        <p:nvSpPr>
          <p:cNvPr id="1096" name="Google Shape;1096;p97"/>
          <p:cNvSpPr txBox="1"/>
          <p:nvPr/>
        </p:nvSpPr>
        <p:spPr>
          <a:xfrm>
            <a:off x="4669675" y="4345891"/>
            <a:ext cx="8940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Calibri"/>
                <a:ea typeface="Calibri"/>
                <a:cs typeface="Calibri"/>
                <a:sym typeface="Calibri"/>
              </a:rPr>
              <a:t>2075</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RCP 8.5</a:t>
            </a:r>
            <a:endParaRPr b="0" i="0" sz="1100" u="none" cap="none" strike="noStrike">
              <a:solidFill>
                <a:srgbClr val="000000"/>
              </a:solidFill>
              <a:latin typeface="Arial"/>
              <a:ea typeface="Arial"/>
              <a:cs typeface="Arial"/>
              <a:sym typeface="Arial"/>
            </a:endParaRPr>
          </a:p>
        </p:txBody>
      </p:sp>
      <p:sp>
        <p:nvSpPr>
          <p:cNvPr id="1097" name="Google Shape;1097;p97"/>
          <p:cNvSpPr txBox="1"/>
          <p:nvPr/>
        </p:nvSpPr>
        <p:spPr>
          <a:xfrm>
            <a:off x="6871329" y="4380847"/>
            <a:ext cx="894000" cy="230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Range change</a:t>
            </a:r>
            <a:endParaRPr b="0" i="0" sz="1100" u="none" cap="none" strike="noStrike">
              <a:solidFill>
                <a:srgbClr val="000000"/>
              </a:solidFill>
              <a:latin typeface="Arial"/>
              <a:ea typeface="Arial"/>
              <a:cs typeface="Arial"/>
              <a:sym typeface="Arial"/>
            </a:endParaRPr>
          </a:p>
        </p:txBody>
      </p:sp>
      <p:pic>
        <p:nvPicPr>
          <p:cNvPr id="1098" name="Google Shape;1098;p97"/>
          <p:cNvPicPr preferRelativeResize="0"/>
          <p:nvPr/>
        </p:nvPicPr>
        <p:blipFill rotWithShape="1">
          <a:blip r:embed="rId4">
            <a:alphaModFix/>
          </a:blip>
          <a:srcRect b="0" l="0" r="66941" t="0"/>
          <a:stretch/>
        </p:blipFill>
        <p:spPr>
          <a:xfrm>
            <a:off x="2550125" y="601167"/>
            <a:ext cx="2047789" cy="2184513"/>
          </a:xfrm>
          <a:prstGeom prst="rect">
            <a:avLst/>
          </a:prstGeom>
          <a:noFill/>
          <a:ln>
            <a:noFill/>
          </a:ln>
        </p:spPr>
      </p:pic>
      <p:sp>
        <p:nvSpPr>
          <p:cNvPr id="1099" name="Google Shape;1099;p97"/>
          <p:cNvSpPr/>
          <p:nvPr/>
        </p:nvSpPr>
        <p:spPr>
          <a:xfrm>
            <a:off x="0" y="3"/>
            <a:ext cx="9232800" cy="601200"/>
          </a:xfrm>
          <a:prstGeom prst="rect">
            <a:avLst/>
          </a:prstGeom>
          <a:solidFill>
            <a:srgbClr val="1DA68A"/>
          </a:solidFill>
          <a:ln>
            <a:noFill/>
          </a:ln>
        </p:spPr>
        <p:txBody>
          <a:bodyPr anchorCtr="0" anchor="ctr" bIns="45725" lIns="91425" spcFirstLastPara="1" rIns="91425" wrap="square" tIns="457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libri"/>
                <a:ea typeface="Calibri"/>
                <a:cs typeface="Calibri"/>
                <a:sym typeface="Calibri"/>
              </a:rPr>
              <a:t>Conservation example: climate change impacts on threatened species habitat</a:t>
            </a:r>
            <a:endParaRPr b="0" i="0" sz="2000" u="none" cap="none" strike="noStrike">
              <a:solidFill>
                <a:schemeClr val="lt1"/>
              </a:solidFill>
              <a:latin typeface="Calibri"/>
              <a:ea typeface="Calibri"/>
              <a:cs typeface="Calibri"/>
              <a:sym typeface="Calibri"/>
            </a:endParaRPr>
          </a:p>
        </p:txBody>
      </p:sp>
      <p:sp>
        <p:nvSpPr>
          <p:cNvPr id="1100" name="Google Shape;1100;p97"/>
          <p:cNvSpPr txBox="1"/>
          <p:nvPr/>
        </p:nvSpPr>
        <p:spPr>
          <a:xfrm>
            <a:off x="2374663" y="1921807"/>
            <a:ext cx="894000" cy="230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Calibri"/>
                <a:ea typeface="Calibri"/>
                <a:cs typeface="Calibri"/>
                <a:sym typeface="Calibri"/>
              </a:rPr>
              <a:t>current</a:t>
            </a:r>
            <a:endParaRPr b="0" i="0" sz="1100" u="none" cap="none" strike="noStrike">
              <a:solidFill>
                <a:srgbClr val="000000"/>
              </a:solidFill>
              <a:latin typeface="Arial"/>
              <a:ea typeface="Arial"/>
              <a:cs typeface="Arial"/>
              <a:sym typeface="Arial"/>
            </a:endParaRPr>
          </a:p>
        </p:txBody>
      </p:sp>
      <p:sp>
        <p:nvSpPr>
          <p:cNvPr id="1101" name="Google Shape;1101;p97"/>
          <p:cNvSpPr txBox="1"/>
          <p:nvPr>
            <p:ph idx="12" type="sldNum"/>
          </p:nvPr>
        </p:nvSpPr>
        <p:spPr>
          <a:xfrm>
            <a:off x="6553200" y="4767264"/>
            <a:ext cx="21336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pic>
        <p:nvPicPr>
          <p:cNvPr id="1106" name="Google Shape;1106;p98"/>
          <p:cNvPicPr preferRelativeResize="0"/>
          <p:nvPr/>
        </p:nvPicPr>
        <p:blipFill>
          <a:blip r:embed="rId3">
            <a:alphaModFix/>
          </a:blip>
          <a:stretch>
            <a:fillRect/>
          </a:stretch>
        </p:blipFill>
        <p:spPr>
          <a:xfrm>
            <a:off x="661325" y="0"/>
            <a:ext cx="7826058"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pic>
        <p:nvPicPr>
          <p:cNvPr id="1111" name="Google Shape;1111;p99"/>
          <p:cNvPicPr preferRelativeResize="0"/>
          <p:nvPr/>
        </p:nvPicPr>
        <p:blipFill rotWithShape="1">
          <a:blip r:embed="rId3">
            <a:alphaModFix/>
          </a:blip>
          <a:srcRect b="0" l="0" r="0" t="0"/>
          <a:stretch/>
        </p:blipFill>
        <p:spPr>
          <a:xfrm>
            <a:off x="0" y="194398"/>
            <a:ext cx="9143998" cy="475470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p100"/>
          <p:cNvPicPr preferRelativeResize="0"/>
          <p:nvPr/>
        </p:nvPicPr>
        <p:blipFill rotWithShape="1">
          <a:blip r:embed="rId3">
            <a:alphaModFix/>
          </a:blip>
          <a:srcRect b="0" l="0" r="0" t="0"/>
          <a:stretch/>
        </p:blipFill>
        <p:spPr>
          <a:xfrm>
            <a:off x="143695" y="0"/>
            <a:ext cx="885661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id="1121" name="Google Shape;1121;p101"/>
          <p:cNvPicPr preferRelativeResize="0"/>
          <p:nvPr/>
        </p:nvPicPr>
        <p:blipFill>
          <a:blip r:embed="rId3">
            <a:alphaModFix/>
          </a:blip>
          <a:stretch>
            <a:fillRect/>
          </a:stretch>
        </p:blipFill>
        <p:spPr>
          <a:xfrm>
            <a:off x="472338" y="365788"/>
            <a:ext cx="8199324" cy="461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28" name="Google Shape;1128;p10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35" name="Google Shape;1135;p10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42" name="Google Shape;1142;p10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pic>
        <p:nvPicPr>
          <p:cNvPr id="1147" name="Google Shape;1147;p105"/>
          <p:cNvPicPr preferRelativeResize="0"/>
          <p:nvPr/>
        </p:nvPicPr>
        <p:blipFill>
          <a:blip r:embed="rId3">
            <a:alphaModFix/>
          </a:blip>
          <a:stretch>
            <a:fillRect/>
          </a:stretch>
        </p:blipFill>
        <p:spPr>
          <a:xfrm>
            <a:off x="152400" y="152400"/>
            <a:ext cx="8839204" cy="470445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id="1152" name="Google Shape;1152;p106"/>
          <p:cNvPicPr preferRelativeResize="0"/>
          <p:nvPr/>
        </p:nvPicPr>
        <p:blipFill>
          <a:blip r:embed="rId3">
            <a:alphaModFix/>
          </a:blip>
          <a:stretch>
            <a:fillRect/>
          </a:stretch>
        </p:blipFill>
        <p:spPr>
          <a:xfrm>
            <a:off x="489975" y="1856251"/>
            <a:ext cx="8342323" cy="3226125"/>
          </a:xfrm>
          <a:prstGeom prst="rect">
            <a:avLst/>
          </a:prstGeom>
          <a:noFill/>
          <a:ln>
            <a:noFill/>
          </a:ln>
        </p:spPr>
      </p:pic>
      <p:sp>
        <p:nvSpPr>
          <p:cNvPr id="1153" name="Google Shape;1153;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 wizards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1"/>
          <p:cNvSpPr/>
          <p:nvPr/>
        </p:nvSpPr>
        <p:spPr>
          <a:xfrm>
            <a:off x="-5275" y="-54025"/>
            <a:ext cx="9212699" cy="1478024"/>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376" name="Google Shape;376;p71"/>
          <p:cNvCxnSpPr/>
          <p:nvPr/>
        </p:nvCxnSpPr>
        <p:spPr>
          <a:xfrm flipH="1" rot="10800000">
            <a:off x="-86525" y="1424000"/>
            <a:ext cx="9353400" cy="9600"/>
          </a:xfrm>
          <a:prstGeom prst="straightConnector1">
            <a:avLst/>
          </a:prstGeom>
          <a:noFill/>
          <a:ln cap="flat" cmpd="sng" w="19050">
            <a:solidFill>
              <a:srgbClr val="B7B7B7"/>
            </a:solidFill>
            <a:prstDash val="solid"/>
            <a:round/>
            <a:headEnd len="sm" w="sm" type="none"/>
            <a:tailEnd len="sm" w="sm" type="none"/>
          </a:ln>
        </p:spPr>
      </p:cxnSp>
      <p:sp>
        <p:nvSpPr>
          <p:cNvPr id="377" name="Google Shape;377;p71"/>
          <p:cNvSpPr txBox="1"/>
          <p:nvPr/>
        </p:nvSpPr>
        <p:spPr>
          <a:xfrm>
            <a:off x="863256" y="1353956"/>
            <a:ext cx="7643100" cy="65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Montserrat"/>
                <a:ea typeface="Montserrat"/>
                <a:cs typeface="Montserrat"/>
                <a:sym typeface="Montserrat"/>
              </a:rPr>
              <a:t>Vision:</a:t>
            </a:r>
            <a:r>
              <a:rPr b="0" i="0" lang="en" sz="1500" u="none" cap="none" strike="noStrike">
                <a:solidFill>
                  <a:srgbClr val="000000"/>
                </a:solidFill>
                <a:latin typeface="Montserrat"/>
                <a:ea typeface="Montserrat"/>
                <a:cs typeface="Montserrat"/>
                <a:sym typeface="Montserrat"/>
              </a:rPr>
              <a:t> Australian practitioners and researchers to use trusted, world-leading ecological and environmental modelling tools to protect and restore the planet.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Montserrat"/>
                <a:ea typeface="Montserrat"/>
                <a:cs typeface="Montserrat"/>
                <a:sym typeface="Montserrat"/>
              </a:rPr>
              <a:t>Mission: </a:t>
            </a:r>
            <a:r>
              <a:rPr b="0" i="0" lang="en" sz="1500" u="none" cap="none" strike="noStrike">
                <a:solidFill>
                  <a:srgbClr val="000000"/>
                </a:solidFill>
                <a:latin typeface="Montserrat"/>
                <a:ea typeface="Montserrat"/>
                <a:cs typeface="Montserrat"/>
                <a:sym typeface="Montserrat"/>
              </a:rPr>
              <a:t>To be the platform of choice to analyse and model ecological and environmental challenges.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p:txBody>
      </p:sp>
      <p:pic>
        <p:nvPicPr>
          <p:cNvPr id="378" name="Google Shape;378;p71"/>
          <p:cNvPicPr preferRelativeResize="0"/>
          <p:nvPr/>
        </p:nvPicPr>
        <p:blipFill rotWithShape="1">
          <a:blip r:embed="rId3">
            <a:alphaModFix/>
          </a:blip>
          <a:srcRect b="0" l="0" r="0" t="0"/>
          <a:stretch/>
        </p:blipFill>
        <p:spPr>
          <a:xfrm>
            <a:off x="3177825" y="3342440"/>
            <a:ext cx="1542700" cy="392910"/>
          </a:xfrm>
          <a:prstGeom prst="rect">
            <a:avLst/>
          </a:prstGeom>
          <a:noFill/>
          <a:ln>
            <a:noFill/>
          </a:ln>
        </p:spPr>
      </p:pic>
      <p:pic>
        <p:nvPicPr>
          <p:cNvPr id="379" name="Google Shape;379;p71"/>
          <p:cNvPicPr preferRelativeResize="0"/>
          <p:nvPr/>
        </p:nvPicPr>
        <p:blipFill rotWithShape="1">
          <a:blip r:embed="rId4">
            <a:alphaModFix/>
          </a:blip>
          <a:srcRect b="0" l="0" r="0" t="0"/>
          <a:stretch/>
        </p:blipFill>
        <p:spPr>
          <a:xfrm>
            <a:off x="4964075" y="3106887"/>
            <a:ext cx="822158" cy="827999"/>
          </a:xfrm>
          <a:prstGeom prst="rect">
            <a:avLst/>
          </a:prstGeom>
          <a:noFill/>
          <a:ln>
            <a:noFill/>
          </a:ln>
        </p:spPr>
      </p:pic>
      <p:pic>
        <p:nvPicPr>
          <p:cNvPr id="380" name="Google Shape;380;p71"/>
          <p:cNvPicPr preferRelativeResize="0"/>
          <p:nvPr/>
        </p:nvPicPr>
        <p:blipFill rotWithShape="1">
          <a:blip r:embed="rId5">
            <a:alphaModFix/>
          </a:blip>
          <a:srcRect b="0" l="0" r="0" t="0"/>
          <a:stretch/>
        </p:blipFill>
        <p:spPr>
          <a:xfrm>
            <a:off x="7667913" y="3215887"/>
            <a:ext cx="1194688" cy="512700"/>
          </a:xfrm>
          <a:prstGeom prst="rect">
            <a:avLst/>
          </a:prstGeom>
          <a:noFill/>
          <a:ln>
            <a:noFill/>
          </a:ln>
        </p:spPr>
      </p:pic>
      <p:pic>
        <p:nvPicPr>
          <p:cNvPr id="381" name="Google Shape;381;p71"/>
          <p:cNvPicPr preferRelativeResize="0"/>
          <p:nvPr/>
        </p:nvPicPr>
        <p:blipFill rotWithShape="1">
          <a:blip r:embed="rId6">
            <a:alphaModFix/>
          </a:blip>
          <a:srcRect b="0" l="0" r="0" t="0"/>
          <a:stretch/>
        </p:blipFill>
        <p:spPr>
          <a:xfrm>
            <a:off x="1977248" y="3129699"/>
            <a:ext cx="957026" cy="956999"/>
          </a:xfrm>
          <a:prstGeom prst="rect">
            <a:avLst/>
          </a:prstGeom>
          <a:noFill/>
          <a:ln>
            <a:noFill/>
          </a:ln>
        </p:spPr>
      </p:pic>
      <p:pic>
        <p:nvPicPr>
          <p:cNvPr id="382" name="Google Shape;382;p71"/>
          <p:cNvPicPr preferRelativeResize="0"/>
          <p:nvPr/>
        </p:nvPicPr>
        <p:blipFill rotWithShape="1">
          <a:blip r:embed="rId7">
            <a:alphaModFix/>
          </a:blip>
          <a:srcRect b="0" l="0" r="0" t="0"/>
          <a:stretch/>
        </p:blipFill>
        <p:spPr>
          <a:xfrm>
            <a:off x="445850" y="4223475"/>
            <a:ext cx="1484847" cy="653350"/>
          </a:xfrm>
          <a:prstGeom prst="rect">
            <a:avLst/>
          </a:prstGeom>
          <a:noFill/>
          <a:ln>
            <a:noFill/>
          </a:ln>
        </p:spPr>
      </p:pic>
      <p:pic>
        <p:nvPicPr>
          <p:cNvPr id="383" name="Google Shape;383;p71"/>
          <p:cNvPicPr preferRelativeResize="0"/>
          <p:nvPr/>
        </p:nvPicPr>
        <p:blipFill rotWithShape="1">
          <a:blip r:embed="rId8">
            <a:alphaModFix/>
          </a:blip>
          <a:srcRect b="0" l="0" r="0" t="0"/>
          <a:stretch/>
        </p:blipFill>
        <p:spPr>
          <a:xfrm>
            <a:off x="209550" y="3321838"/>
            <a:ext cx="1542694" cy="572701"/>
          </a:xfrm>
          <a:prstGeom prst="rect">
            <a:avLst/>
          </a:prstGeom>
          <a:noFill/>
          <a:ln>
            <a:noFill/>
          </a:ln>
        </p:spPr>
      </p:pic>
      <p:pic>
        <p:nvPicPr>
          <p:cNvPr id="384" name="Google Shape;384;p71"/>
          <p:cNvPicPr preferRelativeResize="0"/>
          <p:nvPr/>
        </p:nvPicPr>
        <p:blipFill rotWithShape="1">
          <a:blip r:embed="rId9">
            <a:alphaModFix/>
          </a:blip>
          <a:srcRect b="0" l="0" r="0" t="0"/>
          <a:stretch/>
        </p:blipFill>
        <p:spPr>
          <a:xfrm>
            <a:off x="2225288" y="4252525"/>
            <a:ext cx="1368600" cy="747660"/>
          </a:xfrm>
          <a:prstGeom prst="rect">
            <a:avLst/>
          </a:prstGeom>
          <a:noFill/>
          <a:ln>
            <a:noFill/>
          </a:ln>
        </p:spPr>
      </p:pic>
      <p:pic>
        <p:nvPicPr>
          <p:cNvPr id="385" name="Google Shape;385;p71"/>
          <p:cNvPicPr preferRelativeResize="0"/>
          <p:nvPr/>
        </p:nvPicPr>
        <p:blipFill rotWithShape="1">
          <a:blip r:embed="rId10">
            <a:alphaModFix/>
          </a:blip>
          <a:srcRect b="0" l="0" r="0" t="0"/>
          <a:stretch/>
        </p:blipFill>
        <p:spPr>
          <a:xfrm>
            <a:off x="5953674" y="3159738"/>
            <a:ext cx="1647199" cy="653365"/>
          </a:xfrm>
          <a:prstGeom prst="rect">
            <a:avLst/>
          </a:prstGeom>
          <a:noFill/>
          <a:ln>
            <a:noFill/>
          </a:ln>
        </p:spPr>
      </p:pic>
      <p:pic>
        <p:nvPicPr>
          <p:cNvPr id="386" name="Google Shape;386;p71"/>
          <p:cNvPicPr preferRelativeResize="0"/>
          <p:nvPr/>
        </p:nvPicPr>
        <p:blipFill rotWithShape="1">
          <a:blip r:embed="rId11">
            <a:alphaModFix/>
          </a:blip>
          <a:srcRect b="0" l="0" r="0" t="0"/>
          <a:stretch/>
        </p:blipFill>
        <p:spPr>
          <a:xfrm>
            <a:off x="7371250" y="3930024"/>
            <a:ext cx="1321575" cy="957000"/>
          </a:xfrm>
          <a:prstGeom prst="rect">
            <a:avLst/>
          </a:prstGeom>
          <a:noFill/>
          <a:ln>
            <a:noFill/>
          </a:ln>
        </p:spPr>
      </p:pic>
      <p:pic>
        <p:nvPicPr>
          <p:cNvPr id="387" name="Google Shape;387;p71"/>
          <p:cNvPicPr preferRelativeResize="0"/>
          <p:nvPr/>
        </p:nvPicPr>
        <p:blipFill rotWithShape="1">
          <a:blip r:embed="rId12">
            <a:alphaModFix/>
          </a:blip>
          <a:srcRect b="0" l="0" r="0" t="0"/>
          <a:stretch/>
        </p:blipFill>
        <p:spPr>
          <a:xfrm>
            <a:off x="3888500" y="4223462"/>
            <a:ext cx="2009823" cy="653375"/>
          </a:xfrm>
          <a:prstGeom prst="rect">
            <a:avLst/>
          </a:prstGeom>
          <a:noFill/>
          <a:ln>
            <a:noFill/>
          </a:ln>
        </p:spPr>
      </p:pic>
      <p:sp>
        <p:nvSpPr>
          <p:cNvPr id="388" name="Google Shape;388;p71"/>
          <p:cNvSpPr/>
          <p:nvPr/>
        </p:nvSpPr>
        <p:spPr>
          <a:xfrm>
            <a:off x="5953675" y="4099700"/>
            <a:ext cx="1467000" cy="90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57070"/>
                </a:solidFill>
                <a:latin typeface="Arial"/>
                <a:ea typeface="Arial"/>
                <a:cs typeface="Arial"/>
                <a:sym typeface="Arial"/>
              </a:rPr>
              <a:t>EcoCommons received investment from the Australian Research Data Commons (ARDC). The ARDC is funded by the National Collaborative Research Infrastructure Strategy (NCRIS).</a:t>
            </a:r>
            <a:endParaRPr b="0" i="0" sz="700" u="none" cap="none" strike="noStrike">
              <a:solidFill>
                <a:srgbClr val="757070"/>
              </a:solidFill>
              <a:latin typeface="Arial"/>
              <a:ea typeface="Arial"/>
              <a:cs typeface="Arial"/>
              <a:sym typeface="Arial"/>
            </a:endParaRPr>
          </a:p>
        </p:txBody>
      </p:sp>
      <p:sp>
        <p:nvSpPr>
          <p:cNvPr id="389" name="Google Shape;389;p71"/>
          <p:cNvSpPr/>
          <p:nvPr/>
        </p:nvSpPr>
        <p:spPr>
          <a:xfrm>
            <a:off x="1773060" y="356889"/>
            <a:ext cx="5707800" cy="8280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0" name="Google Shape;390;p7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391" name="Google Shape;391;p7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392" name="Google Shape;392;p71"/>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id="1158" name="Google Shape;1158;p107"/>
          <p:cNvPicPr preferRelativeResize="0"/>
          <p:nvPr/>
        </p:nvPicPr>
        <p:blipFill>
          <a:blip r:embed="rId3">
            <a:alphaModFix/>
          </a:blip>
          <a:stretch>
            <a:fillRect/>
          </a:stretch>
        </p:blipFill>
        <p:spPr>
          <a:xfrm>
            <a:off x="152400" y="322075"/>
            <a:ext cx="8775177" cy="46690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65" name="Google Shape;1165;p108"/>
          <p:cNvPicPr preferRelativeResize="0"/>
          <p:nvPr/>
        </p:nvPicPr>
        <p:blipFill>
          <a:blip r:embed="rId3">
            <a:alphaModFix/>
          </a:blip>
          <a:stretch>
            <a:fillRect/>
          </a:stretch>
        </p:blipFill>
        <p:spPr>
          <a:xfrm>
            <a:off x="208325" y="60924"/>
            <a:ext cx="8623974" cy="50825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pic>
        <p:nvPicPr>
          <p:cNvPr id="1170" name="Google Shape;1170;p109"/>
          <p:cNvPicPr preferRelativeResize="0"/>
          <p:nvPr/>
        </p:nvPicPr>
        <p:blipFill>
          <a:blip r:embed="rId3">
            <a:alphaModFix/>
          </a:blip>
          <a:stretch>
            <a:fillRect/>
          </a:stretch>
        </p:blipFill>
        <p:spPr>
          <a:xfrm>
            <a:off x="1043814" y="0"/>
            <a:ext cx="7056371"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10"/>
          <p:cNvPicPr preferRelativeResize="0"/>
          <p:nvPr/>
        </p:nvPicPr>
        <p:blipFill>
          <a:blip r:embed="rId3">
            <a:alphaModFix/>
          </a:blip>
          <a:stretch>
            <a:fillRect/>
          </a:stretch>
        </p:blipFill>
        <p:spPr>
          <a:xfrm>
            <a:off x="1120441" y="0"/>
            <a:ext cx="6903120" cy="5143501"/>
          </a:xfrm>
          <a:prstGeom prst="rect">
            <a:avLst/>
          </a:prstGeom>
          <a:noFill/>
          <a:ln>
            <a:noFill/>
          </a:ln>
        </p:spPr>
      </p:pic>
      <p:pic>
        <p:nvPicPr>
          <p:cNvPr id="1176" name="Google Shape;1176;p110"/>
          <p:cNvPicPr preferRelativeResize="0"/>
          <p:nvPr/>
        </p:nvPicPr>
        <p:blipFill>
          <a:blip r:embed="rId4">
            <a:alphaModFix/>
          </a:blip>
          <a:stretch>
            <a:fillRect/>
          </a:stretch>
        </p:blipFill>
        <p:spPr>
          <a:xfrm>
            <a:off x="4186525" y="1624475"/>
            <a:ext cx="3637450" cy="2713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p111"/>
          <p:cNvPicPr preferRelativeResize="0"/>
          <p:nvPr/>
        </p:nvPicPr>
        <p:blipFill>
          <a:blip r:embed="rId3">
            <a:alphaModFix/>
          </a:blip>
          <a:stretch>
            <a:fillRect/>
          </a:stretch>
        </p:blipFill>
        <p:spPr>
          <a:xfrm>
            <a:off x="1017154" y="0"/>
            <a:ext cx="7109690" cy="51434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pic>
        <p:nvPicPr>
          <p:cNvPr id="1186" name="Google Shape;1186;p112"/>
          <p:cNvPicPr preferRelativeResize="0"/>
          <p:nvPr/>
        </p:nvPicPr>
        <p:blipFill>
          <a:blip r:embed="rId3">
            <a:alphaModFix/>
          </a:blip>
          <a:stretch>
            <a:fillRect/>
          </a:stretch>
        </p:blipFill>
        <p:spPr>
          <a:xfrm>
            <a:off x="1214275" y="0"/>
            <a:ext cx="6328887" cy="51435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113"/>
          <p:cNvPicPr preferRelativeResize="0"/>
          <p:nvPr/>
        </p:nvPicPr>
        <p:blipFill rotWithShape="1">
          <a:blip r:embed="rId3">
            <a:alphaModFix/>
          </a:blip>
          <a:srcRect b="0" l="0" r="0" t="0"/>
          <a:stretch/>
        </p:blipFill>
        <p:spPr>
          <a:xfrm>
            <a:off x="238202" y="0"/>
            <a:ext cx="8667593" cy="51434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98" name="Google Shape;1198;p114"/>
          <p:cNvPicPr preferRelativeResize="0"/>
          <p:nvPr/>
        </p:nvPicPr>
        <p:blipFill>
          <a:blip r:embed="rId3">
            <a:alphaModFix/>
          </a:blip>
          <a:stretch>
            <a:fillRect/>
          </a:stretch>
        </p:blipFill>
        <p:spPr>
          <a:xfrm>
            <a:off x="74183" y="0"/>
            <a:ext cx="8995635" cy="5143500"/>
          </a:xfrm>
          <a:prstGeom prst="rect">
            <a:avLst/>
          </a:prstGeom>
          <a:noFill/>
          <a:ln>
            <a:noFill/>
          </a:ln>
        </p:spPr>
      </p:pic>
      <p:pic>
        <p:nvPicPr>
          <p:cNvPr id="1199" name="Google Shape;1199;p114"/>
          <p:cNvPicPr preferRelativeResize="0"/>
          <p:nvPr/>
        </p:nvPicPr>
        <p:blipFill>
          <a:blip r:embed="rId4">
            <a:alphaModFix/>
          </a:blip>
          <a:stretch>
            <a:fillRect/>
          </a:stretch>
        </p:blipFill>
        <p:spPr>
          <a:xfrm>
            <a:off x="5877100" y="1152475"/>
            <a:ext cx="2242249" cy="22562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pic>
        <p:nvPicPr>
          <p:cNvPr id="1204" name="Google Shape;1204;p115"/>
          <p:cNvPicPr preferRelativeResize="0"/>
          <p:nvPr/>
        </p:nvPicPr>
        <p:blipFill>
          <a:blip r:embed="rId3">
            <a:alphaModFix/>
          </a:blip>
          <a:stretch>
            <a:fillRect/>
          </a:stretch>
        </p:blipFill>
        <p:spPr>
          <a:xfrm>
            <a:off x="537575" y="0"/>
            <a:ext cx="705375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p116"/>
          <p:cNvPicPr preferRelativeResize="0"/>
          <p:nvPr/>
        </p:nvPicPr>
        <p:blipFill>
          <a:blip r:embed="rId3">
            <a:alphaModFix/>
          </a:blip>
          <a:stretch>
            <a:fillRect/>
          </a:stretch>
        </p:blipFill>
        <p:spPr>
          <a:xfrm>
            <a:off x="152400" y="152400"/>
            <a:ext cx="7601538"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2"/>
          <p:cNvSpPr/>
          <p:nvPr/>
        </p:nvSpPr>
        <p:spPr>
          <a:xfrm>
            <a:off x="0" y="113"/>
            <a:ext cx="2926800" cy="5143200"/>
          </a:xfrm>
          <a:prstGeom prst="rect">
            <a:avLst/>
          </a:prstGeom>
          <a:solidFill>
            <a:srgbClr val="05A68C"/>
          </a:solidFill>
          <a:ln cap="flat" cmpd="sng" w="38100">
            <a:solidFill>
              <a:srgbClr val="D9D9D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99" name="Google Shape;399;p72"/>
          <p:cNvSpPr txBox="1"/>
          <p:nvPr/>
        </p:nvSpPr>
        <p:spPr>
          <a:xfrm>
            <a:off x="405263" y="189994"/>
            <a:ext cx="7795200" cy="519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Proxima Nova"/>
              <a:ea typeface="Proxima Nova"/>
              <a:cs typeface="Proxima Nova"/>
              <a:sym typeface="Proxima Nova"/>
            </a:endParaRPr>
          </a:p>
        </p:txBody>
      </p:sp>
      <p:sp>
        <p:nvSpPr>
          <p:cNvPr id="400" name="Google Shape;400;p72"/>
          <p:cNvSpPr/>
          <p:nvPr/>
        </p:nvSpPr>
        <p:spPr>
          <a:xfrm>
            <a:off x="521831" y="4780781"/>
            <a:ext cx="1753800" cy="254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1" name="Google Shape;401;p72"/>
          <p:cNvSpPr/>
          <p:nvPr/>
        </p:nvSpPr>
        <p:spPr>
          <a:xfrm>
            <a:off x="-7200" y="866700"/>
            <a:ext cx="4528500" cy="3667200"/>
          </a:xfrm>
          <a:prstGeom prst="rect">
            <a:avLst/>
          </a:prstGeom>
          <a:noFill/>
          <a:ln>
            <a:noFill/>
          </a:ln>
        </p:spPr>
        <p:txBody>
          <a:bodyPr anchorCtr="0" anchor="t" bIns="45700" lIns="91425" spcFirstLastPara="1" rIns="91425" wrap="square" tIns="45700">
            <a:noAutofit/>
          </a:bodyPr>
          <a:lstStyle/>
          <a:p>
            <a:pPr indent="-355600" lvl="0" marL="457200" rtl="0" algn="l">
              <a:lnSpc>
                <a:spcPct val="140000"/>
              </a:lnSpc>
              <a:spcBef>
                <a:spcPts val="0"/>
              </a:spcBef>
              <a:spcAft>
                <a:spcPts val="0"/>
              </a:spcAft>
              <a:buClr>
                <a:schemeClr val="lt1"/>
              </a:buClr>
              <a:buSzPts val="2000"/>
              <a:buFont typeface="Proxima Nova"/>
              <a:buAutoNum type="arabicPeriod"/>
            </a:pPr>
            <a:r>
              <a:rPr b="1" lang="en" sz="2000">
                <a:solidFill>
                  <a:schemeClr val="lt1"/>
                </a:solidFill>
                <a:latin typeface="Proxima Nova"/>
                <a:ea typeface="Proxima Nova"/>
                <a:cs typeface="Proxima Nova"/>
                <a:sym typeface="Proxima Nova"/>
              </a:rPr>
              <a:t>Why </a:t>
            </a:r>
            <a:r>
              <a:rPr lang="en" sz="2000">
                <a:solidFill>
                  <a:schemeClr val="lt1"/>
                </a:solidFill>
                <a:latin typeface="Proxima Nova"/>
                <a:ea typeface="Proxima Nova"/>
                <a:cs typeface="Proxima Nova"/>
                <a:sym typeface="Proxima Nova"/>
              </a:rPr>
              <a:t>building it?</a:t>
            </a:r>
            <a:endParaRPr sz="2000">
              <a:solidFill>
                <a:schemeClr val="lt1"/>
              </a:solidFill>
              <a:latin typeface="Proxima Nova"/>
              <a:ea typeface="Proxima Nova"/>
              <a:cs typeface="Proxima Nova"/>
              <a:sym typeface="Proxima Nova"/>
            </a:endParaRPr>
          </a:p>
          <a:p>
            <a:pPr indent="0" lvl="0" marL="457200" rtl="0" algn="l">
              <a:lnSpc>
                <a:spcPct val="140000"/>
              </a:lnSpc>
              <a:spcBef>
                <a:spcPts val="0"/>
              </a:spcBef>
              <a:spcAft>
                <a:spcPts val="0"/>
              </a:spcAft>
              <a:buNone/>
            </a:pPr>
            <a:r>
              <a:t/>
            </a:r>
            <a:endParaRPr sz="2000">
              <a:solidFill>
                <a:schemeClr val="lt1"/>
              </a:solidFill>
              <a:latin typeface="Proxima Nova"/>
              <a:ea typeface="Proxima Nova"/>
              <a:cs typeface="Proxima Nova"/>
              <a:sym typeface="Proxima Nova"/>
            </a:endParaRPr>
          </a:p>
          <a:p>
            <a:pPr indent="-355600" lvl="0" marL="457200" marR="0" rtl="0" algn="l">
              <a:lnSpc>
                <a:spcPct val="140000"/>
              </a:lnSpc>
              <a:spcBef>
                <a:spcPts val="0"/>
              </a:spcBef>
              <a:spcAft>
                <a:spcPts val="0"/>
              </a:spcAft>
              <a:buClr>
                <a:schemeClr val="lt1"/>
              </a:buClr>
              <a:buSzPts val="2000"/>
              <a:buFont typeface="Proxima Nova"/>
              <a:buAutoNum type="arabicPeriod"/>
            </a:pPr>
            <a:r>
              <a:rPr b="1" lang="en" sz="2000">
                <a:solidFill>
                  <a:schemeClr val="lt1"/>
                </a:solidFill>
                <a:latin typeface="Proxima Nova"/>
                <a:ea typeface="Proxima Nova"/>
                <a:cs typeface="Proxima Nova"/>
                <a:sym typeface="Proxima Nova"/>
              </a:rPr>
              <a:t>What </a:t>
            </a:r>
            <a:r>
              <a:rPr lang="en" sz="2000">
                <a:solidFill>
                  <a:schemeClr val="lt1"/>
                </a:solidFill>
                <a:latin typeface="Proxima Nova"/>
                <a:ea typeface="Proxima Nova"/>
                <a:cs typeface="Proxima Nova"/>
                <a:sym typeface="Proxima Nova"/>
              </a:rPr>
              <a:t>does it do?</a:t>
            </a:r>
            <a:endParaRPr sz="2000">
              <a:solidFill>
                <a:schemeClr val="lt1"/>
              </a:solidFill>
              <a:latin typeface="Proxima Nova"/>
              <a:ea typeface="Proxima Nova"/>
              <a:cs typeface="Proxima Nova"/>
              <a:sym typeface="Proxima Nova"/>
            </a:endParaRPr>
          </a:p>
          <a:p>
            <a:pPr indent="0" lvl="0" marL="457200" marR="0" rtl="0" algn="l">
              <a:lnSpc>
                <a:spcPct val="140000"/>
              </a:lnSpc>
              <a:spcBef>
                <a:spcPts val="0"/>
              </a:spcBef>
              <a:spcAft>
                <a:spcPts val="0"/>
              </a:spcAft>
              <a:buNone/>
            </a:pPr>
            <a:r>
              <a:t/>
            </a:r>
            <a:endParaRPr sz="2000">
              <a:solidFill>
                <a:schemeClr val="lt1"/>
              </a:solidFill>
              <a:latin typeface="Proxima Nova"/>
              <a:ea typeface="Proxima Nova"/>
              <a:cs typeface="Proxima Nova"/>
              <a:sym typeface="Proxima Nova"/>
            </a:endParaRPr>
          </a:p>
          <a:p>
            <a:pPr indent="-355600" lvl="0" marL="457200" marR="0" rtl="0" algn="l">
              <a:lnSpc>
                <a:spcPct val="140000"/>
              </a:lnSpc>
              <a:spcBef>
                <a:spcPts val="0"/>
              </a:spcBef>
              <a:spcAft>
                <a:spcPts val="0"/>
              </a:spcAft>
              <a:buClr>
                <a:schemeClr val="lt1"/>
              </a:buClr>
              <a:buSzPts val="2000"/>
              <a:buFont typeface="Proxima Nova"/>
              <a:buAutoNum type="arabicPeriod"/>
            </a:pPr>
            <a:r>
              <a:rPr b="1" lang="en" sz="2000">
                <a:solidFill>
                  <a:schemeClr val="lt1"/>
                </a:solidFill>
                <a:latin typeface="Proxima Nova"/>
                <a:ea typeface="Proxima Nova"/>
                <a:cs typeface="Proxima Nova"/>
                <a:sym typeface="Proxima Nova"/>
              </a:rPr>
              <a:t>Who</a:t>
            </a:r>
            <a:r>
              <a:rPr lang="en" sz="2000">
                <a:solidFill>
                  <a:schemeClr val="lt1"/>
                </a:solidFill>
                <a:latin typeface="Proxima Nova"/>
                <a:ea typeface="Proxima Nova"/>
                <a:cs typeface="Proxima Nova"/>
                <a:sym typeface="Proxima Nova"/>
              </a:rPr>
              <a:t> will it </a:t>
            </a:r>
            <a:r>
              <a:rPr lang="en" sz="2000">
                <a:solidFill>
                  <a:schemeClr val="lt1"/>
                </a:solidFill>
                <a:latin typeface="Proxima Nova"/>
                <a:ea typeface="Proxima Nova"/>
                <a:cs typeface="Proxima Nova"/>
                <a:sym typeface="Proxima Nova"/>
              </a:rPr>
              <a:t>benefit</a:t>
            </a:r>
            <a:r>
              <a:rPr lang="en" sz="2000">
                <a:solidFill>
                  <a:schemeClr val="lt1"/>
                </a:solidFill>
                <a:latin typeface="Proxima Nova"/>
                <a:ea typeface="Proxima Nova"/>
                <a:cs typeface="Proxima Nova"/>
                <a:sym typeface="Proxima Nova"/>
              </a:rPr>
              <a:t>?</a:t>
            </a:r>
            <a:endParaRPr sz="2000">
              <a:solidFill>
                <a:schemeClr val="lt1"/>
              </a:solidFill>
              <a:latin typeface="Proxima Nova"/>
              <a:ea typeface="Proxima Nova"/>
              <a:cs typeface="Proxima Nova"/>
              <a:sym typeface="Proxima Nova"/>
            </a:endParaRPr>
          </a:p>
        </p:txBody>
      </p:sp>
      <p:pic>
        <p:nvPicPr>
          <p:cNvPr id="402" name="Google Shape;402;p72"/>
          <p:cNvPicPr preferRelativeResize="0"/>
          <p:nvPr/>
        </p:nvPicPr>
        <p:blipFill rotWithShape="1">
          <a:blip r:embed="rId4">
            <a:alphaModFix/>
          </a:blip>
          <a:srcRect b="808" l="1004" r="1462" t="601"/>
          <a:stretch/>
        </p:blipFill>
        <p:spPr>
          <a:xfrm rot="5400000">
            <a:off x="3705150" y="-581100"/>
            <a:ext cx="4660481" cy="6217219"/>
          </a:xfrm>
          <a:prstGeom prst="rect">
            <a:avLst/>
          </a:prstGeom>
          <a:noFill/>
          <a:ln cap="flat" cmpd="sng" w="12700">
            <a:solidFill>
              <a:srgbClr val="CCCCCC"/>
            </a:solidFill>
            <a:prstDash val="solid"/>
            <a:miter lim="8000"/>
            <a:headEnd len="sm" w="sm" type="none"/>
            <a:tailEnd len="sm" w="sm" type="none"/>
          </a:ln>
        </p:spPr>
      </p:pic>
      <p:sp>
        <p:nvSpPr>
          <p:cNvPr id="403" name="Google Shape;403;p72"/>
          <p:cNvSpPr txBox="1"/>
          <p:nvPr/>
        </p:nvSpPr>
        <p:spPr>
          <a:xfrm>
            <a:off x="47825" y="3566525"/>
            <a:ext cx="254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Public release of EcoCommons in Nov 2022</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117"/>
          <p:cNvPicPr preferRelativeResize="0"/>
          <p:nvPr/>
        </p:nvPicPr>
        <p:blipFill>
          <a:blip r:embed="rId3">
            <a:alphaModFix/>
          </a:blip>
          <a:stretch>
            <a:fillRect/>
          </a:stretch>
        </p:blipFill>
        <p:spPr>
          <a:xfrm>
            <a:off x="152400" y="152400"/>
            <a:ext cx="7914872" cy="483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pic>
        <p:nvPicPr>
          <p:cNvPr id="1219" name="Google Shape;1219;p118"/>
          <p:cNvPicPr preferRelativeResize="0"/>
          <p:nvPr/>
        </p:nvPicPr>
        <p:blipFill>
          <a:blip r:embed="rId3">
            <a:alphaModFix/>
          </a:blip>
          <a:stretch>
            <a:fillRect/>
          </a:stretch>
        </p:blipFill>
        <p:spPr>
          <a:xfrm>
            <a:off x="974361" y="0"/>
            <a:ext cx="7195279"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id="1224" name="Google Shape;1224;p119"/>
          <p:cNvPicPr preferRelativeResize="0"/>
          <p:nvPr/>
        </p:nvPicPr>
        <p:blipFill>
          <a:blip r:embed="rId3">
            <a:alphaModFix/>
          </a:blip>
          <a:stretch>
            <a:fillRect/>
          </a:stretch>
        </p:blipFill>
        <p:spPr>
          <a:xfrm>
            <a:off x="152400" y="152400"/>
            <a:ext cx="8237450" cy="48386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pic>
        <p:nvPicPr>
          <p:cNvPr id="1229" name="Google Shape;1229;p120"/>
          <p:cNvPicPr preferRelativeResize="0"/>
          <p:nvPr/>
        </p:nvPicPr>
        <p:blipFill>
          <a:blip r:embed="rId3">
            <a:alphaModFix/>
          </a:blip>
          <a:stretch>
            <a:fillRect/>
          </a:stretch>
        </p:blipFill>
        <p:spPr>
          <a:xfrm>
            <a:off x="152400" y="152400"/>
            <a:ext cx="8839204" cy="459224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36" name="Google Shape;1236;p1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pic>
        <p:nvPicPr>
          <p:cNvPr id="1241" name="Google Shape;1241;p1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23"/>
          <p:cNvSpPr/>
          <p:nvPr/>
        </p:nvSpPr>
        <p:spPr>
          <a:xfrm>
            <a:off x="4622800" y="0"/>
            <a:ext cx="4521300" cy="5143500"/>
          </a:xfrm>
          <a:prstGeom prst="rect">
            <a:avLst/>
          </a:prstGeom>
          <a:solidFill>
            <a:srgbClr val="1DA68A"/>
          </a:solidFill>
          <a:ln>
            <a:noFill/>
          </a:ln>
          <a:effectLst>
            <a:outerShdw blurRad="40000" rotWithShape="0" dir="5400000" dist="23000">
              <a:srgbClr val="000000">
                <a:alpha val="33730"/>
              </a:srgbClr>
            </a:outerShdw>
          </a:effectLst>
        </p:spPr>
        <p:txBody>
          <a:bodyPr anchorCtr="1" anchor="ctr" bIns="280775" lIns="91425" spcFirstLastPara="1" rIns="91425" wrap="square" tIns="0">
            <a:noAutofit/>
          </a:bodyPr>
          <a:lstStyle/>
          <a:p>
            <a:pPr indent="0" lvl="0" marL="0" marR="0" rtl="0" algn="ctr">
              <a:lnSpc>
                <a:spcPct val="100000"/>
              </a:lnSpc>
              <a:spcBef>
                <a:spcPts val="0"/>
              </a:spcBef>
              <a:spcAft>
                <a:spcPts val="0"/>
              </a:spcAft>
              <a:buClr>
                <a:srgbClr val="000000"/>
              </a:buClr>
              <a:buSzPts val="4425"/>
              <a:buFont typeface="Arial"/>
              <a:buNone/>
            </a:pPr>
            <a:r>
              <a:rPr b="0" i="0" lang="en" sz="4425" u="none" cap="none" strike="noStrike">
                <a:solidFill>
                  <a:schemeClr val="lt1"/>
                </a:solidFill>
                <a:latin typeface="Cabin"/>
                <a:ea typeface="Cabin"/>
                <a:cs typeface="Cabin"/>
                <a:sym typeface="Cabin"/>
              </a:rPr>
              <a:t>BEWARE!</a:t>
            </a:r>
            <a:endParaRPr b="0" i="0" sz="1350" u="none" cap="none" strike="noStrike">
              <a:solidFill>
                <a:schemeClr val="lt1"/>
              </a:solidFill>
              <a:latin typeface="Cabin"/>
              <a:ea typeface="Cabin"/>
              <a:cs typeface="Cabin"/>
              <a:sym typeface="Cabin"/>
            </a:endParaRPr>
          </a:p>
        </p:txBody>
      </p:sp>
      <p:sp>
        <p:nvSpPr>
          <p:cNvPr id="1248" name="Google Shape;1248;p123"/>
          <p:cNvSpPr/>
          <p:nvPr/>
        </p:nvSpPr>
        <p:spPr>
          <a:xfrm>
            <a:off x="32619" y="156805"/>
            <a:ext cx="4716000" cy="3819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1800"/>
              <a:buFont typeface="Arial"/>
              <a:buNone/>
            </a:pPr>
            <a:r>
              <a:rPr b="1" i="0" lang="en" sz="1800" u="none" cap="none" strike="noStrike">
                <a:solidFill>
                  <a:schemeClr val="dk1"/>
                </a:solidFill>
                <a:latin typeface="Cabin"/>
                <a:ea typeface="Cabin"/>
                <a:cs typeface="Cabin"/>
                <a:sym typeface="Cabin"/>
              </a:rPr>
              <a:t>Uncertainties in species distribution models:</a:t>
            </a:r>
            <a:endParaRPr b="0" i="0" sz="1400" u="none" cap="none" strike="noStrike">
              <a:solidFill>
                <a:srgbClr val="000000"/>
              </a:solidFill>
              <a:latin typeface="Arial"/>
              <a:ea typeface="Arial"/>
              <a:cs typeface="Arial"/>
              <a:sym typeface="Arial"/>
            </a:endParaRPr>
          </a:p>
        </p:txBody>
      </p:sp>
      <p:sp>
        <p:nvSpPr>
          <p:cNvPr id="1249" name="Google Shape;1249;p123"/>
          <p:cNvSpPr/>
          <p:nvPr/>
        </p:nvSpPr>
        <p:spPr>
          <a:xfrm>
            <a:off x="225436" y="4616490"/>
            <a:ext cx="4236600" cy="381900"/>
          </a:xfrm>
          <a:prstGeom prst="rect">
            <a:avLst/>
          </a:prstGeom>
          <a:noFill/>
          <a:ln>
            <a:noFill/>
          </a:ln>
        </p:spPr>
        <p:txBody>
          <a:bodyPr anchorCtr="0" anchor="t" bIns="45700" lIns="91425" spcFirstLastPara="1" rIns="91425" wrap="square" tIns="45700">
            <a:noAutofit/>
          </a:bodyPr>
          <a:lstStyle/>
          <a:p>
            <a:pPr indent="-171442" lvl="0" marL="285742" marR="0" rtl="0" algn="l">
              <a:lnSpc>
                <a:spcPct val="110000"/>
              </a:lnSpc>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23"/>
          <p:cNvSpPr/>
          <p:nvPr/>
        </p:nvSpPr>
        <p:spPr>
          <a:xfrm>
            <a:off x="209410" y="776330"/>
            <a:ext cx="4236600" cy="4353000"/>
          </a:xfrm>
          <a:prstGeom prst="rect">
            <a:avLst/>
          </a:prstGeom>
          <a:noFill/>
          <a:ln>
            <a:noFill/>
          </a:ln>
        </p:spPr>
        <p:txBody>
          <a:bodyPr anchorCtr="0" anchor="t" bIns="45700" lIns="91425" spcFirstLastPara="1" rIns="91425" wrap="square" tIns="45700">
            <a:noAutofit/>
          </a:bodyPr>
          <a:lstStyle/>
          <a:p>
            <a:pPr indent="-285742" lvl="0" marL="285742" marR="0" rtl="0" algn="l">
              <a:lnSpc>
                <a:spcPct val="110000"/>
              </a:lnSpc>
              <a:spcBef>
                <a:spcPts val="0"/>
              </a:spcBef>
              <a:spcAft>
                <a:spcPts val="0"/>
              </a:spcAft>
              <a:buClr>
                <a:schemeClr val="dk1"/>
              </a:buClr>
              <a:buSzPts val="1800"/>
              <a:buFont typeface="Arial"/>
              <a:buChar char="•"/>
            </a:pPr>
            <a:r>
              <a:rPr b="0" i="0" lang="en" sz="1800" u="none" cap="none" strike="noStrike">
                <a:solidFill>
                  <a:schemeClr val="dk1"/>
                </a:solidFill>
                <a:latin typeface="Cabin"/>
                <a:ea typeface="Cabin"/>
                <a:cs typeface="Cabin"/>
                <a:sym typeface="Cabin"/>
              </a:rPr>
              <a:t>We have only scratched the surface of the variety of things you should consider to get the best results</a:t>
            </a:r>
            <a:endParaRPr b="0" i="0" sz="1400" u="none" cap="none" strike="noStrike">
              <a:solidFill>
                <a:srgbClr val="000000"/>
              </a:solidFill>
              <a:latin typeface="Arial"/>
              <a:ea typeface="Arial"/>
              <a:cs typeface="Arial"/>
              <a:sym typeface="Arial"/>
            </a:endParaRPr>
          </a:p>
          <a:p>
            <a:pPr indent="-171442" lvl="0" marL="285742" marR="0" rtl="0" algn="l">
              <a:lnSpc>
                <a:spcPct val="110000"/>
              </a:lnSpc>
              <a:spcBef>
                <a:spcPts val="0"/>
              </a:spcBef>
              <a:spcAft>
                <a:spcPts val="0"/>
              </a:spcAft>
              <a:buClr>
                <a:schemeClr val="dk1"/>
              </a:buClr>
              <a:buSzPts val="1800"/>
              <a:buFont typeface="Arial"/>
              <a:buNone/>
            </a:pPr>
            <a:r>
              <a:t/>
            </a:r>
            <a:endParaRPr b="0" i="0" sz="1800" u="none" cap="none" strike="noStrike">
              <a:solidFill>
                <a:schemeClr val="dk1"/>
              </a:solidFill>
              <a:latin typeface="Cabin"/>
              <a:ea typeface="Cabin"/>
              <a:cs typeface="Cabin"/>
              <a:sym typeface="Cabin"/>
            </a:endParaRPr>
          </a:p>
          <a:p>
            <a:pPr indent="-285742" lvl="0" marL="285742" marR="0" rtl="0" algn="l">
              <a:lnSpc>
                <a:spcPct val="110000"/>
              </a:lnSpc>
              <a:spcBef>
                <a:spcPts val="0"/>
              </a:spcBef>
              <a:spcAft>
                <a:spcPts val="0"/>
              </a:spcAft>
              <a:buClr>
                <a:schemeClr val="dk1"/>
              </a:buClr>
              <a:buSzPts val="1800"/>
              <a:buFont typeface="Arial"/>
              <a:buChar char="•"/>
            </a:pPr>
            <a:r>
              <a:rPr b="0" i="0" lang="en" sz="1800" u="none" cap="none" strike="noStrike">
                <a:solidFill>
                  <a:schemeClr val="dk1"/>
                </a:solidFill>
                <a:latin typeface="Cabin"/>
                <a:ea typeface="Cabin"/>
                <a:cs typeface="Cabin"/>
                <a:sym typeface="Cabin"/>
              </a:rPr>
              <a:t>Models are only a representation of the real world</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42" lvl="0" marL="285742" marR="0" rtl="0" algn="l">
              <a:lnSpc>
                <a:spcPct val="110000"/>
              </a:lnSpc>
              <a:spcBef>
                <a:spcPts val="0"/>
              </a:spcBef>
              <a:spcAft>
                <a:spcPts val="0"/>
              </a:spcAft>
              <a:buClr>
                <a:schemeClr val="dk1"/>
              </a:buClr>
              <a:buSzPts val="1800"/>
              <a:buFont typeface="Arial"/>
              <a:buChar char="•"/>
            </a:pPr>
            <a:r>
              <a:rPr b="0" i="0" lang="en" sz="1800" u="none" cap="none" strike="noStrike">
                <a:solidFill>
                  <a:schemeClr val="dk1"/>
                </a:solidFill>
                <a:latin typeface="Cabin"/>
                <a:ea typeface="Cabin"/>
                <a:cs typeface="Cabin"/>
                <a:sym typeface="Cabin"/>
              </a:rPr>
              <a:t>Species interactions</a:t>
            </a:r>
            <a:endParaRPr b="0" i="0" sz="1400" u="none" cap="none" strike="noStrike">
              <a:solidFill>
                <a:srgbClr val="000000"/>
              </a:solidFill>
              <a:latin typeface="Arial"/>
              <a:ea typeface="Arial"/>
              <a:cs typeface="Arial"/>
              <a:sym typeface="Arial"/>
            </a:endParaRPr>
          </a:p>
          <a:p>
            <a:pPr indent="-171442" lvl="0" marL="285742" marR="0" rtl="0" algn="l">
              <a:lnSpc>
                <a:spcPct val="110000"/>
              </a:lnSpc>
              <a:spcBef>
                <a:spcPts val="0"/>
              </a:spcBef>
              <a:spcAft>
                <a:spcPts val="0"/>
              </a:spcAft>
              <a:buClr>
                <a:schemeClr val="dk1"/>
              </a:buClr>
              <a:buSzPts val="1800"/>
              <a:buFont typeface="Arial"/>
              <a:buNone/>
            </a:pPr>
            <a:r>
              <a:t/>
            </a:r>
            <a:endParaRPr b="0" i="0" sz="1800" u="none" cap="none" strike="noStrike">
              <a:solidFill>
                <a:schemeClr val="dk1"/>
              </a:solidFill>
              <a:latin typeface="Cabin"/>
              <a:ea typeface="Cabin"/>
              <a:cs typeface="Cabin"/>
              <a:sym typeface="Cabin"/>
            </a:endParaRPr>
          </a:p>
          <a:p>
            <a:pPr indent="-285742" lvl="0" marL="285742" marR="0" rtl="0" algn="l">
              <a:lnSpc>
                <a:spcPct val="110000"/>
              </a:lnSpc>
              <a:spcBef>
                <a:spcPts val="0"/>
              </a:spcBef>
              <a:spcAft>
                <a:spcPts val="0"/>
              </a:spcAft>
              <a:buClr>
                <a:schemeClr val="dk1"/>
              </a:buClr>
              <a:buSzPts val="1800"/>
              <a:buFont typeface="Arial"/>
              <a:buChar char="•"/>
            </a:pPr>
            <a:r>
              <a:rPr b="0" i="0" lang="en" sz="1800" u="none" cap="none" strike="noStrike">
                <a:solidFill>
                  <a:schemeClr val="dk1"/>
                </a:solidFill>
                <a:latin typeface="Cabin"/>
                <a:ea typeface="Cabin"/>
                <a:cs typeface="Cabin"/>
                <a:sym typeface="Cabin"/>
              </a:rPr>
              <a:t>Limited understanding of species capability to adapt to change</a:t>
            </a:r>
            <a:endParaRPr b="0" i="0" sz="1800" u="none" cap="none" strike="noStrike">
              <a:solidFill>
                <a:schemeClr val="dk1"/>
              </a:solidFill>
              <a:latin typeface="Cabin"/>
              <a:ea typeface="Cabin"/>
              <a:cs typeface="Cabin"/>
              <a:sym typeface="Cabin"/>
            </a:endParaRPr>
          </a:p>
          <a:p>
            <a:pPr indent="-171442" lvl="0" marL="285742" marR="0" rtl="0" algn="l">
              <a:lnSpc>
                <a:spcPct val="110000"/>
              </a:lnSpc>
              <a:spcBef>
                <a:spcPts val="0"/>
              </a:spcBef>
              <a:spcAft>
                <a:spcPts val="0"/>
              </a:spcAft>
              <a:buClr>
                <a:schemeClr val="dk1"/>
              </a:buClr>
              <a:buSzPts val="1800"/>
              <a:buFont typeface="Arial"/>
              <a:buNone/>
            </a:pPr>
            <a:r>
              <a:t/>
            </a:r>
            <a:endParaRPr b="0" i="0" sz="1800" u="none" cap="none" strike="noStrike">
              <a:solidFill>
                <a:schemeClr val="dk1"/>
              </a:solidFill>
              <a:latin typeface="Cabin"/>
              <a:ea typeface="Cabin"/>
              <a:cs typeface="Cabin"/>
              <a:sym typeface="Cabin"/>
            </a:endParaRPr>
          </a:p>
          <a:p>
            <a:pPr indent="-285742" lvl="0" marL="285742" marR="0" rtl="0" algn="l">
              <a:lnSpc>
                <a:spcPct val="110000"/>
              </a:lnSpc>
              <a:spcBef>
                <a:spcPts val="0"/>
              </a:spcBef>
              <a:spcAft>
                <a:spcPts val="0"/>
              </a:spcAft>
              <a:buClr>
                <a:schemeClr val="dk1"/>
              </a:buClr>
              <a:buSzPts val="1800"/>
              <a:buFont typeface="Arial"/>
              <a:buChar char="•"/>
            </a:pPr>
            <a:r>
              <a:rPr b="0" i="0" lang="en" sz="1800" u="none" cap="none" strike="noStrike">
                <a:solidFill>
                  <a:schemeClr val="dk1"/>
                </a:solidFill>
                <a:latin typeface="Cabin"/>
                <a:ea typeface="Cabin"/>
                <a:cs typeface="Cabin"/>
                <a:sym typeface="Cabin"/>
              </a:rPr>
              <a:t>Other impacts like land use changes</a:t>
            </a:r>
            <a:endParaRPr b="0" i="0" sz="1800" u="none" cap="none" strike="noStrike">
              <a:solidFill>
                <a:srgbClr val="000000"/>
              </a:solidFill>
              <a:latin typeface="Arial"/>
              <a:ea typeface="Arial"/>
              <a:cs typeface="Arial"/>
              <a:sym typeface="Arial"/>
            </a:endParaRPr>
          </a:p>
          <a:p>
            <a:pPr indent="-171442" lvl="0" marL="285742" marR="0" rtl="0" algn="l">
              <a:lnSpc>
                <a:spcPct val="110000"/>
              </a:lnSpc>
              <a:spcBef>
                <a:spcPts val="0"/>
              </a:spcBef>
              <a:spcAft>
                <a:spcPts val="0"/>
              </a:spcAft>
              <a:buClr>
                <a:schemeClr val="dk1"/>
              </a:buClr>
              <a:buSzPts val="1800"/>
              <a:buFont typeface="Arial"/>
              <a:buNone/>
            </a:pPr>
            <a:r>
              <a:t/>
            </a:r>
            <a:endParaRPr b="0" i="0" sz="1800" u="none" cap="none" strike="noStrike">
              <a:solidFill>
                <a:schemeClr val="dk1"/>
              </a:solidFill>
              <a:latin typeface="Cabin"/>
              <a:ea typeface="Cabin"/>
              <a:cs typeface="Cabin"/>
              <a:sym typeface="Cabin"/>
            </a:endParaRPr>
          </a:p>
          <a:p>
            <a:pPr indent="-171442" lvl="0" marL="285742" marR="0" rtl="0" algn="l">
              <a:lnSpc>
                <a:spcPct val="110000"/>
              </a:lnSpc>
              <a:spcBef>
                <a:spcPts val="0"/>
              </a:spcBef>
              <a:spcAft>
                <a:spcPts val="0"/>
              </a:spcAft>
              <a:buClr>
                <a:schemeClr val="dk1"/>
              </a:buClr>
              <a:buSzPts val="1800"/>
              <a:buFont typeface="Arial"/>
              <a:buNone/>
            </a:pPr>
            <a:r>
              <a:t/>
            </a:r>
            <a:endParaRPr b="0" i="0" sz="1800" u="none" cap="none" strike="noStrike">
              <a:solidFill>
                <a:schemeClr val="dk1"/>
              </a:solidFill>
              <a:latin typeface="Cabin"/>
              <a:ea typeface="Cabin"/>
              <a:cs typeface="Cabin"/>
              <a:sym typeface="Cabin"/>
            </a:endParaRPr>
          </a:p>
          <a:p>
            <a:pPr indent="-171442" lvl="0" marL="285742" marR="0" rtl="0" algn="l">
              <a:lnSpc>
                <a:spcPct val="110000"/>
              </a:lnSpc>
              <a:spcBef>
                <a:spcPts val="0"/>
              </a:spcBef>
              <a:spcAft>
                <a:spcPts val="0"/>
              </a:spcAft>
              <a:buClr>
                <a:schemeClr val="dk1"/>
              </a:buClr>
              <a:buSzPts val="1800"/>
              <a:buFont typeface="Arial"/>
              <a:buNone/>
            </a:pPr>
            <a:r>
              <a:t/>
            </a:r>
            <a:endParaRPr b="0" i="0" sz="1800" u="none" cap="none" strike="noStrike">
              <a:solidFill>
                <a:schemeClr val="dk1"/>
              </a:solidFill>
              <a:latin typeface="Cabin"/>
              <a:ea typeface="Cabin"/>
              <a:cs typeface="Cabin"/>
              <a:sym typeface="Cabin"/>
            </a:endParaRPr>
          </a:p>
          <a:p>
            <a:pPr indent="-171442" lvl="0" marL="285742" marR="0" rtl="0" algn="l">
              <a:lnSpc>
                <a:spcPct val="110000"/>
              </a:lnSpc>
              <a:spcBef>
                <a:spcPts val="0"/>
              </a:spcBef>
              <a:spcAft>
                <a:spcPts val="0"/>
              </a:spcAft>
              <a:buClr>
                <a:schemeClr val="dk1"/>
              </a:buClr>
              <a:buSzPts val="1800"/>
              <a:buFont typeface="Arial"/>
              <a:buNone/>
            </a:pPr>
            <a:r>
              <a:t/>
            </a:r>
            <a:endParaRPr b="0" i="0" sz="1800" u="none" cap="none" strike="noStrike">
              <a:solidFill>
                <a:schemeClr val="dk1"/>
              </a:solidFill>
              <a:latin typeface="Cabin"/>
              <a:ea typeface="Cabin"/>
              <a:cs typeface="Cabin"/>
              <a:sym typeface="Cabin"/>
            </a:endParaRPr>
          </a:p>
          <a:p>
            <a:pPr indent="-171442" lvl="0" marL="285742" marR="0" rtl="0" algn="l">
              <a:lnSpc>
                <a:spcPct val="110000"/>
              </a:lnSpc>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1000"/>
                                        <p:tgtEl>
                                          <p:spTgt spid="1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1000"/>
                                        <p:tgtEl>
                                          <p:spTgt spid="1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grpSp>
        <p:nvGrpSpPr>
          <p:cNvPr id="1256" name="Google Shape;1256;p124"/>
          <p:cNvGrpSpPr/>
          <p:nvPr/>
        </p:nvGrpSpPr>
        <p:grpSpPr>
          <a:xfrm>
            <a:off x="0" y="112"/>
            <a:ext cx="9144002" cy="709528"/>
            <a:chOff x="-1" y="119"/>
            <a:chExt cx="9144002" cy="597900"/>
          </a:xfrm>
        </p:grpSpPr>
        <p:sp>
          <p:nvSpPr>
            <p:cNvPr id="1257" name="Google Shape;1257;p124"/>
            <p:cNvSpPr/>
            <p:nvPr/>
          </p:nvSpPr>
          <p:spPr>
            <a:xfrm>
              <a:off x="1" y="119"/>
              <a:ext cx="9144000" cy="597900"/>
            </a:xfrm>
            <a:prstGeom prst="rect">
              <a:avLst/>
            </a:prstGeom>
            <a:solidFill>
              <a:srgbClr val="05A68C"/>
            </a:solidFill>
            <a:ln cap="flat" cmpd="sng" w="9525">
              <a:solidFill>
                <a:srgbClr val="FFFFFF"/>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rPr b="1" i="0" lang="en" sz="2200" u="none" cap="none" strike="noStrike">
                  <a:solidFill>
                    <a:schemeClr val="lt1"/>
                  </a:solidFill>
                  <a:latin typeface="Proxima Nova"/>
                  <a:ea typeface="Proxima Nova"/>
                  <a:cs typeface="Proxima Nova"/>
                  <a:sym typeface="Proxima Nova"/>
                </a:rPr>
                <a:t>Climate projections can be great for raising awareness</a:t>
              </a:r>
              <a:endParaRPr b="1" i="0" sz="2200" u="none" cap="none" strike="noStrike">
                <a:solidFill>
                  <a:srgbClr val="000000"/>
                </a:solidFill>
                <a:latin typeface="Proxima Nova"/>
                <a:ea typeface="Proxima Nova"/>
                <a:cs typeface="Proxima Nova"/>
                <a:sym typeface="Proxima Nova"/>
              </a:endParaRPr>
            </a:p>
          </p:txBody>
        </p:sp>
        <p:cxnSp>
          <p:nvCxnSpPr>
            <p:cNvPr id="1258" name="Google Shape;1258;p124"/>
            <p:cNvCxnSpPr/>
            <p:nvPr/>
          </p:nvCxnSpPr>
          <p:spPr>
            <a:xfrm>
              <a:off x="-1" y="591297"/>
              <a:ext cx="9144000" cy="2400"/>
            </a:xfrm>
            <a:prstGeom prst="straightConnector1">
              <a:avLst/>
            </a:prstGeom>
            <a:noFill/>
            <a:ln cap="flat" cmpd="sng" w="57150">
              <a:solidFill>
                <a:srgbClr val="FFFFFF"/>
              </a:solidFill>
              <a:prstDash val="solid"/>
              <a:miter lim="800000"/>
              <a:headEnd len="sm" w="sm" type="none"/>
              <a:tailEnd len="sm" w="sm" type="none"/>
            </a:ln>
          </p:spPr>
        </p:cxnSp>
      </p:grpSp>
      <p:sp>
        <p:nvSpPr>
          <p:cNvPr id="1259" name="Google Shape;1259;p124"/>
          <p:cNvSpPr txBox="1"/>
          <p:nvPr/>
        </p:nvSpPr>
        <p:spPr>
          <a:xfrm>
            <a:off x="4754737" y="3108098"/>
            <a:ext cx="9090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FFFFFF"/>
                </a:solidFill>
                <a:latin typeface="Calibri"/>
                <a:ea typeface="Calibri"/>
                <a:cs typeface="Calibri"/>
                <a:sym typeface="Calibri"/>
              </a:rPr>
              <a:t>Outputs</a:t>
            </a:r>
            <a:endParaRPr b="0" i="0" sz="1900" u="none" cap="none" strike="noStrike">
              <a:solidFill>
                <a:srgbClr val="FFFFFF"/>
              </a:solidFill>
              <a:latin typeface="Calibri"/>
              <a:ea typeface="Calibri"/>
              <a:cs typeface="Calibri"/>
              <a:sym typeface="Calibri"/>
            </a:endParaRPr>
          </a:p>
        </p:txBody>
      </p:sp>
      <p:sp>
        <p:nvSpPr>
          <p:cNvPr id="1260" name="Google Shape;1260;p124"/>
          <p:cNvSpPr txBox="1"/>
          <p:nvPr/>
        </p:nvSpPr>
        <p:spPr>
          <a:xfrm>
            <a:off x="6090037" y="3115860"/>
            <a:ext cx="9090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FFFFFF"/>
                </a:solidFill>
                <a:latin typeface="Calibri"/>
                <a:ea typeface="Calibri"/>
                <a:cs typeface="Calibri"/>
                <a:sym typeface="Calibri"/>
              </a:rPr>
              <a:t>Otomes</a:t>
            </a:r>
            <a:endParaRPr b="0" i="0" sz="1900" u="none" cap="none" strike="noStrike">
              <a:solidFill>
                <a:srgbClr val="FFFFFF"/>
              </a:solidFill>
              <a:latin typeface="Calibri"/>
              <a:ea typeface="Calibri"/>
              <a:cs typeface="Calibri"/>
              <a:sym typeface="Calibri"/>
            </a:endParaRPr>
          </a:p>
        </p:txBody>
      </p:sp>
      <p:sp>
        <p:nvSpPr>
          <p:cNvPr id="1261" name="Google Shape;1261;p124"/>
          <p:cNvSpPr txBox="1"/>
          <p:nvPr>
            <p:ph idx="4294967295" type="title"/>
          </p:nvPr>
        </p:nvSpPr>
        <p:spPr>
          <a:xfrm>
            <a:off x="75" y="1548350"/>
            <a:ext cx="9144000" cy="2251200"/>
          </a:xfrm>
          <a:prstGeom prst="rect">
            <a:avLst/>
          </a:prstGeom>
          <a:solidFill>
            <a:schemeClr val="dk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Pacific golden plover in breeding plumage on grass" id="1262" name="Google Shape;1262;p124"/>
          <p:cNvPicPr preferRelativeResize="0"/>
          <p:nvPr/>
        </p:nvPicPr>
        <p:blipFill rotWithShape="1">
          <a:blip r:embed="rId3">
            <a:alphaModFix/>
          </a:blip>
          <a:srcRect b="0" l="0" r="0" t="0"/>
          <a:stretch/>
        </p:blipFill>
        <p:spPr>
          <a:xfrm>
            <a:off x="2632347" y="2023686"/>
            <a:ext cx="1905963" cy="1325377"/>
          </a:xfrm>
          <a:prstGeom prst="rect">
            <a:avLst/>
          </a:prstGeom>
          <a:noFill/>
          <a:ln>
            <a:noFill/>
          </a:ln>
        </p:spPr>
      </p:pic>
      <p:grpSp>
        <p:nvGrpSpPr>
          <p:cNvPr id="1263" name="Google Shape;1263;p124"/>
          <p:cNvGrpSpPr/>
          <p:nvPr/>
        </p:nvGrpSpPr>
        <p:grpSpPr>
          <a:xfrm>
            <a:off x="194775" y="1691655"/>
            <a:ext cx="2221161" cy="1972309"/>
            <a:chOff x="1134630" y="1875210"/>
            <a:chExt cx="3600521" cy="3610965"/>
          </a:xfrm>
        </p:grpSpPr>
        <p:pic>
          <p:nvPicPr>
            <p:cNvPr id="1264" name="Google Shape;1264;p124"/>
            <p:cNvPicPr preferRelativeResize="0"/>
            <p:nvPr/>
          </p:nvPicPr>
          <p:blipFill rotWithShape="1">
            <a:blip r:embed="rId4">
              <a:alphaModFix/>
            </a:blip>
            <a:srcRect b="0" l="0" r="0" t="0"/>
            <a:stretch/>
          </p:blipFill>
          <p:spPr>
            <a:xfrm>
              <a:off x="1151261" y="1886175"/>
              <a:ext cx="3583800" cy="3600000"/>
            </a:xfrm>
            <a:prstGeom prst="flowChartConnector">
              <a:avLst/>
            </a:prstGeom>
            <a:noFill/>
            <a:ln>
              <a:noFill/>
            </a:ln>
          </p:spPr>
        </p:pic>
        <p:pic>
          <p:nvPicPr>
            <p:cNvPr id="1265" name="Google Shape;1265;p124"/>
            <p:cNvPicPr preferRelativeResize="0"/>
            <p:nvPr/>
          </p:nvPicPr>
          <p:blipFill rotWithShape="1">
            <a:blip r:embed="rId5">
              <a:alphaModFix/>
            </a:blip>
            <a:srcRect b="0" l="0" r="0" t="0"/>
            <a:stretch/>
          </p:blipFill>
          <p:spPr>
            <a:xfrm>
              <a:off x="1164251" y="1886175"/>
              <a:ext cx="3570900" cy="3600000"/>
            </a:xfrm>
            <a:prstGeom prst="flowChartConnector">
              <a:avLst/>
            </a:prstGeom>
            <a:noFill/>
            <a:ln>
              <a:noFill/>
            </a:ln>
          </p:spPr>
        </p:pic>
        <p:grpSp>
          <p:nvGrpSpPr>
            <p:cNvPr id="1266" name="Google Shape;1266;p124"/>
            <p:cNvGrpSpPr/>
            <p:nvPr/>
          </p:nvGrpSpPr>
          <p:grpSpPr>
            <a:xfrm>
              <a:off x="1134630" y="1875210"/>
              <a:ext cx="3599797" cy="3600274"/>
              <a:chOff x="835874" y="767392"/>
              <a:chExt cx="2322000" cy="2282700"/>
            </a:xfrm>
          </p:grpSpPr>
          <p:cxnSp>
            <p:nvCxnSpPr>
              <p:cNvPr id="1267" name="Google Shape;1267;p124"/>
              <p:cNvCxnSpPr/>
              <p:nvPr/>
            </p:nvCxnSpPr>
            <p:spPr>
              <a:xfrm>
                <a:off x="835874" y="1903285"/>
                <a:ext cx="2304600" cy="0"/>
              </a:xfrm>
              <a:prstGeom prst="straightConnector1">
                <a:avLst/>
              </a:prstGeom>
              <a:noFill/>
              <a:ln cap="flat" cmpd="sng" w="9525">
                <a:solidFill>
                  <a:srgbClr val="D8D8D8">
                    <a:alpha val="49020"/>
                  </a:srgbClr>
                </a:solidFill>
                <a:prstDash val="solid"/>
                <a:round/>
                <a:headEnd len="sm" w="sm" type="none"/>
                <a:tailEnd len="sm" w="sm" type="none"/>
              </a:ln>
            </p:spPr>
          </p:cxnSp>
          <p:cxnSp>
            <p:nvCxnSpPr>
              <p:cNvPr id="1268" name="Google Shape;1268;p124"/>
              <p:cNvCxnSpPr/>
              <p:nvPr/>
            </p:nvCxnSpPr>
            <p:spPr>
              <a:xfrm>
                <a:off x="1986972" y="767392"/>
                <a:ext cx="4500" cy="2282700"/>
              </a:xfrm>
              <a:prstGeom prst="straightConnector1">
                <a:avLst/>
              </a:prstGeom>
              <a:noFill/>
              <a:ln cap="flat" cmpd="sng" w="9525">
                <a:solidFill>
                  <a:srgbClr val="D8D8D8">
                    <a:alpha val="49020"/>
                  </a:srgbClr>
                </a:solidFill>
                <a:prstDash val="solid"/>
                <a:round/>
                <a:headEnd len="sm" w="sm" type="none"/>
                <a:tailEnd len="sm" w="sm" type="none"/>
              </a:ln>
            </p:spPr>
          </p:cxnSp>
          <p:cxnSp>
            <p:nvCxnSpPr>
              <p:cNvPr id="1269" name="Google Shape;1269;p124"/>
              <p:cNvCxnSpPr/>
              <p:nvPr/>
            </p:nvCxnSpPr>
            <p:spPr>
              <a:xfrm>
                <a:off x="984311" y="1365326"/>
                <a:ext cx="2015100" cy="1075800"/>
              </a:xfrm>
              <a:prstGeom prst="straightConnector1">
                <a:avLst/>
              </a:prstGeom>
              <a:noFill/>
              <a:ln cap="flat" cmpd="sng" w="9525">
                <a:solidFill>
                  <a:srgbClr val="D8D8D8">
                    <a:alpha val="49020"/>
                  </a:srgbClr>
                </a:solidFill>
                <a:prstDash val="solid"/>
                <a:round/>
                <a:headEnd len="sm" w="sm" type="none"/>
                <a:tailEnd len="sm" w="sm" type="none"/>
              </a:ln>
            </p:spPr>
          </p:cxnSp>
          <p:cxnSp>
            <p:nvCxnSpPr>
              <p:cNvPr id="1270" name="Google Shape;1270;p124"/>
              <p:cNvCxnSpPr/>
              <p:nvPr/>
            </p:nvCxnSpPr>
            <p:spPr>
              <a:xfrm>
                <a:off x="1422491" y="910660"/>
                <a:ext cx="1137600" cy="1996200"/>
              </a:xfrm>
              <a:prstGeom prst="straightConnector1">
                <a:avLst/>
              </a:prstGeom>
              <a:noFill/>
              <a:ln cap="flat" cmpd="sng" w="9525">
                <a:solidFill>
                  <a:srgbClr val="D8D8D8">
                    <a:alpha val="49020"/>
                  </a:srgbClr>
                </a:solidFill>
                <a:prstDash val="solid"/>
                <a:round/>
                <a:headEnd len="sm" w="sm" type="none"/>
                <a:tailEnd len="sm" w="sm" type="none"/>
              </a:ln>
            </p:spPr>
          </p:cxnSp>
          <p:cxnSp>
            <p:nvCxnSpPr>
              <p:cNvPr id="1271" name="Google Shape;1271;p124"/>
              <p:cNvCxnSpPr/>
              <p:nvPr/>
            </p:nvCxnSpPr>
            <p:spPr>
              <a:xfrm flipH="1">
                <a:off x="1424340" y="910660"/>
                <a:ext cx="1123200" cy="1996200"/>
              </a:xfrm>
              <a:prstGeom prst="straightConnector1">
                <a:avLst/>
              </a:prstGeom>
              <a:noFill/>
              <a:ln cap="flat" cmpd="sng" w="9525">
                <a:solidFill>
                  <a:srgbClr val="D8D8D8">
                    <a:alpha val="49020"/>
                  </a:srgbClr>
                </a:solidFill>
                <a:prstDash val="solid"/>
                <a:round/>
                <a:headEnd len="sm" w="sm" type="none"/>
                <a:tailEnd len="sm" w="sm" type="none"/>
              </a:ln>
            </p:spPr>
          </p:cxnSp>
          <p:cxnSp>
            <p:nvCxnSpPr>
              <p:cNvPr id="1272" name="Google Shape;1272;p124"/>
              <p:cNvCxnSpPr/>
              <p:nvPr/>
            </p:nvCxnSpPr>
            <p:spPr>
              <a:xfrm flipH="1">
                <a:off x="984413" y="1322856"/>
                <a:ext cx="2015100" cy="1161000"/>
              </a:xfrm>
              <a:prstGeom prst="straightConnector1">
                <a:avLst/>
              </a:prstGeom>
              <a:noFill/>
              <a:ln cap="flat" cmpd="sng" w="9525">
                <a:solidFill>
                  <a:srgbClr val="D8D8D8">
                    <a:alpha val="49020"/>
                  </a:srgbClr>
                </a:solidFill>
                <a:prstDash val="solid"/>
                <a:round/>
                <a:headEnd len="sm" w="sm" type="none"/>
                <a:tailEnd len="sm" w="sm" type="none"/>
              </a:ln>
            </p:spPr>
          </p:cxnSp>
          <p:sp>
            <p:nvSpPr>
              <p:cNvPr id="1273" name="Google Shape;1273;p124"/>
              <p:cNvSpPr/>
              <p:nvPr/>
            </p:nvSpPr>
            <p:spPr>
              <a:xfrm>
                <a:off x="1709093" y="1632658"/>
                <a:ext cx="561600" cy="552000"/>
              </a:xfrm>
              <a:prstGeom prst="ellipse">
                <a:avLst/>
              </a:prstGeom>
              <a:noFill/>
              <a:ln cap="flat" cmpd="sng" w="9525">
                <a:solidFill>
                  <a:srgbClr val="D8D8D8">
                    <a:alpha val="490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274" name="Google Shape;1274;p124"/>
              <p:cNvSpPr/>
              <p:nvPr/>
            </p:nvSpPr>
            <p:spPr>
              <a:xfrm>
                <a:off x="1409026" y="1337012"/>
                <a:ext cx="1166400" cy="1146600"/>
              </a:xfrm>
              <a:prstGeom prst="ellipse">
                <a:avLst/>
              </a:prstGeom>
              <a:noFill/>
              <a:ln cap="flat" cmpd="sng" w="9525">
                <a:solidFill>
                  <a:srgbClr val="D8D8D8">
                    <a:alpha val="490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275" name="Google Shape;1275;p124"/>
              <p:cNvSpPr/>
              <p:nvPr/>
            </p:nvSpPr>
            <p:spPr>
              <a:xfrm>
                <a:off x="1091748" y="1011406"/>
                <a:ext cx="1806900" cy="1776300"/>
              </a:xfrm>
              <a:prstGeom prst="ellipse">
                <a:avLst/>
              </a:prstGeom>
              <a:noFill/>
              <a:ln cap="flat" cmpd="sng" w="9525">
                <a:solidFill>
                  <a:srgbClr val="D8D8D8">
                    <a:alpha val="490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276" name="Google Shape;1276;p124"/>
              <p:cNvSpPr/>
              <p:nvPr/>
            </p:nvSpPr>
            <p:spPr>
              <a:xfrm>
                <a:off x="835874" y="767392"/>
                <a:ext cx="2322000" cy="2282700"/>
              </a:xfrm>
              <a:prstGeom prst="ellipse">
                <a:avLst/>
              </a:prstGeom>
              <a:noFill/>
              <a:ln cap="flat" cmpd="sng" w="9525">
                <a:solidFill>
                  <a:srgbClr val="D8D8D8">
                    <a:alpha val="490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277" name="Google Shape;1277;p124"/>
              <p:cNvSpPr/>
              <p:nvPr/>
            </p:nvSpPr>
            <p:spPr>
              <a:xfrm>
                <a:off x="1910720" y="1823584"/>
                <a:ext cx="158400" cy="155700"/>
              </a:xfrm>
              <a:prstGeom prst="ellipse">
                <a:avLst/>
              </a:prstGeom>
              <a:noFill/>
              <a:ln cap="flat" cmpd="sng" w="9525">
                <a:solidFill>
                  <a:srgbClr val="D8D8D8">
                    <a:alpha val="490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grpSp>
      </p:grpSp>
      <p:grpSp>
        <p:nvGrpSpPr>
          <p:cNvPr id="1278" name="Google Shape;1278;p124"/>
          <p:cNvGrpSpPr/>
          <p:nvPr/>
        </p:nvGrpSpPr>
        <p:grpSpPr>
          <a:xfrm>
            <a:off x="6613027" y="1691779"/>
            <a:ext cx="2221075" cy="1989207"/>
            <a:chOff x="1134630" y="1875210"/>
            <a:chExt cx="3599797" cy="3616740"/>
          </a:xfrm>
        </p:grpSpPr>
        <p:pic>
          <p:nvPicPr>
            <p:cNvPr id="1279" name="Google Shape;1279;p124"/>
            <p:cNvPicPr preferRelativeResize="0"/>
            <p:nvPr/>
          </p:nvPicPr>
          <p:blipFill rotWithShape="1">
            <a:blip r:embed="rId6">
              <a:alphaModFix/>
            </a:blip>
            <a:srcRect b="0" l="0" r="0" t="0"/>
            <a:stretch/>
          </p:blipFill>
          <p:spPr>
            <a:xfrm>
              <a:off x="1143073" y="1876650"/>
              <a:ext cx="3582000" cy="3615300"/>
            </a:xfrm>
            <a:prstGeom prst="flowChartConnector">
              <a:avLst/>
            </a:prstGeom>
            <a:noFill/>
            <a:ln>
              <a:noFill/>
            </a:ln>
          </p:spPr>
        </p:pic>
        <p:grpSp>
          <p:nvGrpSpPr>
            <p:cNvPr id="1280" name="Google Shape;1280;p124"/>
            <p:cNvGrpSpPr/>
            <p:nvPr/>
          </p:nvGrpSpPr>
          <p:grpSpPr>
            <a:xfrm>
              <a:off x="1134630" y="1875210"/>
              <a:ext cx="3599797" cy="3600274"/>
              <a:chOff x="835874" y="767392"/>
              <a:chExt cx="2322000" cy="2282700"/>
            </a:xfrm>
          </p:grpSpPr>
          <p:cxnSp>
            <p:nvCxnSpPr>
              <p:cNvPr id="1281" name="Google Shape;1281;p124"/>
              <p:cNvCxnSpPr/>
              <p:nvPr/>
            </p:nvCxnSpPr>
            <p:spPr>
              <a:xfrm>
                <a:off x="835874" y="1903285"/>
                <a:ext cx="2304600" cy="0"/>
              </a:xfrm>
              <a:prstGeom prst="straightConnector1">
                <a:avLst/>
              </a:prstGeom>
              <a:noFill/>
              <a:ln cap="flat" cmpd="sng" w="9525">
                <a:solidFill>
                  <a:srgbClr val="D8D8D8">
                    <a:alpha val="49020"/>
                  </a:srgbClr>
                </a:solidFill>
                <a:prstDash val="solid"/>
                <a:round/>
                <a:headEnd len="sm" w="sm" type="none"/>
                <a:tailEnd len="sm" w="sm" type="none"/>
              </a:ln>
            </p:spPr>
          </p:cxnSp>
          <p:cxnSp>
            <p:nvCxnSpPr>
              <p:cNvPr id="1282" name="Google Shape;1282;p124"/>
              <p:cNvCxnSpPr/>
              <p:nvPr/>
            </p:nvCxnSpPr>
            <p:spPr>
              <a:xfrm>
                <a:off x="1986972" y="767392"/>
                <a:ext cx="4500" cy="2282700"/>
              </a:xfrm>
              <a:prstGeom prst="straightConnector1">
                <a:avLst/>
              </a:prstGeom>
              <a:noFill/>
              <a:ln cap="flat" cmpd="sng" w="9525">
                <a:solidFill>
                  <a:srgbClr val="D8D8D8">
                    <a:alpha val="49020"/>
                  </a:srgbClr>
                </a:solidFill>
                <a:prstDash val="solid"/>
                <a:round/>
                <a:headEnd len="sm" w="sm" type="none"/>
                <a:tailEnd len="sm" w="sm" type="none"/>
              </a:ln>
            </p:spPr>
          </p:cxnSp>
          <p:cxnSp>
            <p:nvCxnSpPr>
              <p:cNvPr id="1283" name="Google Shape;1283;p124"/>
              <p:cNvCxnSpPr/>
              <p:nvPr/>
            </p:nvCxnSpPr>
            <p:spPr>
              <a:xfrm>
                <a:off x="984311" y="1365326"/>
                <a:ext cx="2015100" cy="1075800"/>
              </a:xfrm>
              <a:prstGeom prst="straightConnector1">
                <a:avLst/>
              </a:prstGeom>
              <a:noFill/>
              <a:ln cap="flat" cmpd="sng" w="9525">
                <a:solidFill>
                  <a:srgbClr val="D8D8D8">
                    <a:alpha val="49020"/>
                  </a:srgbClr>
                </a:solidFill>
                <a:prstDash val="solid"/>
                <a:round/>
                <a:headEnd len="sm" w="sm" type="none"/>
                <a:tailEnd len="sm" w="sm" type="none"/>
              </a:ln>
            </p:spPr>
          </p:cxnSp>
          <p:cxnSp>
            <p:nvCxnSpPr>
              <p:cNvPr id="1284" name="Google Shape;1284;p124"/>
              <p:cNvCxnSpPr/>
              <p:nvPr/>
            </p:nvCxnSpPr>
            <p:spPr>
              <a:xfrm>
                <a:off x="1422491" y="910660"/>
                <a:ext cx="1137600" cy="1996200"/>
              </a:xfrm>
              <a:prstGeom prst="straightConnector1">
                <a:avLst/>
              </a:prstGeom>
              <a:noFill/>
              <a:ln cap="flat" cmpd="sng" w="9525">
                <a:solidFill>
                  <a:srgbClr val="D8D8D8">
                    <a:alpha val="49020"/>
                  </a:srgbClr>
                </a:solidFill>
                <a:prstDash val="solid"/>
                <a:round/>
                <a:headEnd len="sm" w="sm" type="none"/>
                <a:tailEnd len="sm" w="sm" type="none"/>
              </a:ln>
            </p:spPr>
          </p:cxnSp>
          <p:cxnSp>
            <p:nvCxnSpPr>
              <p:cNvPr id="1285" name="Google Shape;1285;p124"/>
              <p:cNvCxnSpPr/>
              <p:nvPr/>
            </p:nvCxnSpPr>
            <p:spPr>
              <a:xfrm flipH="1">
                <a:off x="1424340" y="910660"/>
                <a:ext cx="1123200" cy="1996200"/>
              </a:xfrm>
              <a:prstGeom prst="straightConnector1">
                <a:avLst/>
              </a:prstGeom>
              <a:noFill/>
              <a:ln cap="flat" cmpd="sng" w="9525">
                <a:solidFill>
                  <a:srgbClr val="D8D8D8">
                    <a:alpha val="49020"/>
                  </a:srgbClr>
                </a:solidFill>
                <a:prstDash val="solid"/>
                <a:round/>
                <a:headEnd len="sm" w="sm" type="none"/>
                <a:tailEnd len="sm" w="sm" type="none"/>
              </a:ln>
            </p:spPr>
          </p:cxnSp>
          <p:cxnSp>
            <p:nvCxnSpPr>
              <p:cNvPr id="1286" name="Google Shape;1286;p124"/>
              <p:cNvCxnSpPr/>
              <p:nvPr/>
            </p:nvCxnSpPr>
            <p:spPr>
              <a:xfrm flipH="1">
                <a:off x="984413" y="1322856"/>
                <a:ext cx="2015100" cy="1161000"/>
              </a:xfrm>
              <a:prstGeom prst="straightConnector1">
                <a:avLst/>
              </a:prstGeom>
              <a:noFill/>
              <a:ln cap="flat" cmpd="sng" w="9525">
                <a:solidFill>
                  <a:srgbClr val="D8D8D8">
                    <a:alpha val="49020"/>
                  </a:srgbClr>
                </a:solidFill>
                <a:prstDash val="solid"/>
                <a:round/>
                <a:headEnd len="sm" w="sm" type="none"/>
                <a:tailEnd len="sm" w="sm" type="none"/>
              </a:ln>
            </p:spPr>
          </p:cxnSp>
          <p:sp>
            <p:nvSpPr>
              <p:cNvPr id="1287" name="Google Shape;1287;p124"/>
              <p:cNvSpPr/>
              <p:nvPr/>
            </p:nvSpPr>
            <p:spPr>
              <a:xfrm>
                <a:off x="1709093" y="1632658"/>
                <a:ext cx="561600" cy="552000"/>
              </a:xfrm>
              <a:prstGeom prst="ellipse">
                <a:avLst/>
              </a:prstGeom>
              <a:noFill/>
              <a:ln cap="flat" cmpd="sng" w="9525">
                <a:solidFill>
                  <a:srgbClr val="D8D8D8">
                    <a:alpha val="490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288" name="Google Shape;1288;p124"/>
              <p:cNvSpPr/>
              <p:nvPr/>
            </p:nvSpPr>
            <p:spPr>
              <a:xfrm>
                <a:off x="1409026" y="1337012"/>
                <a:ext cx="1166400" cy="1146600"/>
              </a:xfrm>
              <a:prstGeom prst="ellipse">
                <a:avLst/>
              </a:prstGeom>
              <a:noFill/>
              <a:ln cap="flat" cmpd="sng" w="9525">
                <a:solidFill>
                  <a:srgbClr val="D8D8D8">
                    <a:alpha val="490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289" name="Google Shape;1289;p124"/>
              <p:cNvSpPr/>
              <p:nvPr/>
            </p:nvSpPr>
            <p:spPr>
              <a:xfrm>
                <a:off x="1091748" y="1011406"/>
                <a:ext cx="1806900" cy="1776300"/>
              </a:xfrm>
              <a:prstGeom prst="ellipse">
                <a:avLst/>
              </a:prstGeom>
              <a:noFill/>
              <a:ln cap="flat" cmpd="sng" w="9525">
                <a:solidFill>
                  <a:srgbClr val="D8D8D8">
                    <a:alpha val="490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290" name="Google Shape;1290;p124"/>
              <p:cNvSpPr/>
              <p:nvPr/>
            </p:nvSpPr>
            <p:spPr>
              <a:xfrm>
                <a:off x="835874" y="767392"/>
                <a:ext cx="2322000" cy="2282700"/>
              </a:xfrm>
              <a:prstGeom prst="ellipse">
                <a:avLst/>
              </a:prstGeom>
              <a:noFill/>
              <a:ln cap="flat" cmpd="sng" w="9525">
                <a:solidFill>
                  <a:srgbClr val="D8D8D8">
                    <a:alpha val="490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291" name="Google Shape;1291;p124"/>
              <p:cNvSpPr/>
              <p:nvPr/>
            </p:nvSpPr>
            <p:spPr>
              <a:xfrm>
                <a:off x="1910720" y="1823584"/>
                <a:ext cx="158400" cy="155700"/>
              </a:xfrm>
              <a:prstGeom prst="ellipse">
                <a:avLst/>
              </a:prstGeom>
              <a:noFill/>
              <a:ln cap="flat" cmpd="sng" w="9525">
                <a:solidFill>
                  <a:srgbClr val="D8D8D8">
                    <a:alpha val="490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grpSp>
      </p:grpSp>
      <p:sp>
        <p:nvSpPr>
          <p:cNvPr id="1292" name="Google Shape;1292;p124"/>
          <p:cNvSpPr txBox="1"/>
          <p:nvPr/>
        </p:nvSpPr>
        <p:spPr>
          <a:xfrm>
            <a:off x="4821775" y="2023675"/>
            <a:ext cx="1498800" cy="127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Hannah S. Wauchope et al. Rapid climate-driven loss of breeding habitat for Arctic migratory birds, Global Change Biology (2016).</a:t>
            </a:r>
            <a:endParaRPr b="0" i="0" sz="1100" u="none" cap="none" strike="noStrike">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25"/>
          <p:cNvSpPr txBox="1"/>
          <p:nvPr>
            <p:ph type="title"/>
          </p:nvPr>
        </p:nvSpPr>
        <p:spPr>
          <a:xfrm>
            <a:off x="1789455" y="598019"/>
            <a:ext cx="47967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800"/>
              <a:t>Powerful Owl species distribution model</a:t>
            </a:r>
            <a:endParaRPr/>
          </a:p>
        </p:txBody>
      </p:sp>
      <p:pic>
        <p:nvPicPr>
          <p:cNvPr id="1298" name="Google Shape;1298;p125"/>
          <p:cNvPicPr preferRelativeResize="0"/>
          <p:nvPr/>
        </p:nvPicPr>
        <p:blipFill rotWithShape="1">
          <a:blip r:embed="rId3">
            <a:alphaModFix/>
          </a:blip>
          <a:srcRect b="0" l="0" r="0" t="0"/>
          <a:stretch/>
        </p:blipFill>
        <p:spPr>
          <a:xfrm>
            <a:off x="1239197" y="1141553"/>
            <a:ext cx="5121070" cy="1545221"/>
          </a:xfrm>
          <a:prstGeom prst="rect">
            <a:avLst/>
          </a:prstGeom>
          <a:noFill/>
          <a:ln>
            <a:noFill/>
          </a:ln>
        </p:spPr>
      </p:pic>
      <p:sp>
        <p:nvSpPr>
          <p:cNvPr id="1299" name="Google Shape;1299;p125"/>
          <p:cNvSpPr txBox="1"/>
          <p:nvPr/>
        </p:nvSpPr>
        <p:spPr>
          <a:xfrm>
            <a:off x="1239197" y="2926806"/>
            <a:ext cx="2563800" cy="113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rgbClr val="000000"/>
                </a:solidFill>
                <a:latin typeface="Verdana"/>
                <a:ea typeface="Verdana"/>
                <a:cs typeface="Verdana"/>
                <a:sym typeface="Verdana"/>
              </a:rPr>
              <a:t>Best predictors, fine scale related to ecology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rgbClr val="000000"/>
                </a:solidFill>
                <a:latin typeface="Verdana"/>
                <a:ea typeface="Verdana"/>
                <a:cs typeface="Verdana"/>
                <a:sym typeface="Verdana"/>
              </a:rPr>
              <a:t>Dense vegetation / forest in riparian areas</a:t>
            </a:r>
            <a:endParaRPr b="0" i="0" sz="1400" u="none" cap="none" strike="noStrike">
              <a:solidFill>
                <a:srgbClr val="000000"/>
              </a:solidFill>
              <a:latin typeface="Arial"/>
              <a:ea typeface="Arial"/>
              <a:cs typeface="Arial"/>
              <a:sym typeface="Arial"/>
            </a:endParaRPr>
          </a:p>
        </p:txBody>
      </p:sp>
      <p:pic>
        <p:nvPicPr>
          <p:cNvPr id="1300" name="Google Shape;1300;p125"/>
          <p:cNvPicPr preferRelativeResize="0"/>
          <p:nvPr/>
        </p:nvPicPr>
        <p:blipFill rotWithShape="1">
          <a:blip r:embed="rId4">
            <a:alphaModFix/>
          </a:blip>
          <a:srcRect b="0" l="0" r="0" t="0"/>
          <a:stretch/>
        </p:blipFill>
        <p:spPr>
          <a:xfrm>
            <a:off x="4752892" y="2812413"/>
            <a:ext cx="1929128" cy="1245472"/>
          </a:xfrm>
          <a:prstGeom prst="rect">
            <a:avLst/>
          </a:prstGeom>
          <a:noFill/>
          <a:ln>
            <a:noFill/>
          </a:ln>
        </p:spPr>
      </p:pic>
      <p:sp>
        <p:nvSpPr>
          <p:cNvPr id="1301" name="Google Shape;1301;p125"/>
          <p:cNvSpPr txBox="1"/>
          <p:nvPr/>
        </p:nvSpPr>
        <p:spPr>
          <a:xfrm>
            <a:off x="5035759" y="4118664"/>
            <a:ext cx="1550400" cy="24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13"/>
              <a:buFont typeface="Arial"/>
              <a:buNone/>
            </a:pPr>
            <a:r>
              <a:rPr b="0" i="0" lang="en" sz="1013" u="none" cap="none" strike="noStrike">
                <a:solidFill>
                  <a:srgbClr val="000000"/>
                </a:solidFill>
                <a:latin typeface="Verdana"/>
                <a:ea typeface="Verdana"/>
                <a:cs typeface="Verdana"/>
                <a:sym typeface="Verdana"/>
              </a:rPr>
              <a:t>Photo: Kristen Hardy</a:t>
            </a:r>
            <a:endParaRPr b="0" i="0" sz="1400" u="none" cap="none" strike="noStrike">
              <a:solidFill>
                <a:srgbClr val="000000"/>
              </a:solidFill>
              <a:latin typeface="Arial"/>
              <a:ea typeface="Arial"/>
              <a:cs typeface="Arial"/>
              <a:sym typeface="Arial"/>
            </a:endParaRPr>
          </a:p>
        </p:txBody>
      </p:sp>
      <p:grpSp>
        <p:nvGrpSpPr>
          <p:cNvPr id="1302" name="Google Shape;1302;p125"/>
          <p:cNvGrpSpPr/>
          <p:nvPr/>
        </p:nvGrpSpPr>
        <p:grpSpPr>
          <a:xfrm>
            <a:off x="-1" y="119"/>
            <a:ext cx="9144002" cy="597900"/>
            <a:chOff x="-1" y="119"/>
            <a:chExt cx="9144002" cy="597900"/>
          </a:xfrm>
        </p:grpSpPr>
        <p:sp>
          <p:nvSpPr>
            <p:cNvPr id="1303" name="Google Shape;1303;p125"/>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Mapping example more complex</a:t>
              </a:r>
              <a:endParaRPr b="0" i="0" sz="1400" u="none" cap="none" strike="noStrike">
                <a:solidFill>
                  <a:srgbClr val="000000"/>
                </a:solidFill>
                <a:latin typeface="Arial"/>
                <a:ea typeface="Arial"/>
                <a:cs typeface="Arial"/>
                <a:sym typeface="Arial"/>
              </a:endParaRPr>
            </a:p>
          </p:txBody>
        </p:sp>
        <p:cxnSp>
          <p:nvCxnSpPr>
            <p:cNvPr id="1304" name="Google Shape;1304;p125"/>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pic>
        <p:nvPicPr>
          <p:cNvPr id="1309" name="Google Shape;1309;p126"/>
          <p:cNvPicPr preferRelativeResize="0"/>
          <p:nvPr>
            <p:ph idx="2" type="body"/>
          </p:nvPr>
        </p:nvPicPr>
        <p:blipFill rotWithShape="1">
          <a:blip r:embed="rId3">
            <a:alphaModFix/>
          </a:blip>
          <a:srcRect b="0" l="0" r="0" t="0"/>
          <a:stretch/>
        </p:blipFill>
        <p:spPr>
          <a:xfrm>
            <a:off x="256311" y="969589"/>
            <a:ext cx="5833500" cy="3582600"/>
          </a:xfrm>
          <a:prstGeom prst="rect">
            <a:avLst/>
          </a:prstGeom>
          <a:noFill/>
          <a:ln>
            <a:noFill/>
          </a:ln>
        </p:spPr>
      </p:pic>
      <p:grpSp>
        <p:nvGrpSpPr>
          <p:cNvPr id="1310" name="Google Shape;1310;p126"/>
          <p:cNvGrpSpPr/>
          <p:nvPr/>
        </p:nvGrpSpPr>
        <p:grpSpPr>
          <a:xfrm>
            <a:off x="-1" y="119"/>
            <a:ext cx="9144002" cy="597900"/>
            <a:chOff x="-1" y="119"/>
            <a:chExt cx="9144002" cy="597900"/>
          </a:xfrm>
        </p:grpSpPr>
        <p:sp>
          <p:nvSpPr>
            <p:cNvPr id="1311" name="Google Shape;1311;p126"/>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Take home messages</a:t>
              </a:r>
              <a:endParaRPr b="0" i="0" sz="1400" u="none" cap="none" strike="noStrike">
                <a:solidFill>
                  <a:srgbClr val="000000"/>
                </a:solidFill>
                <a:latin typeface="Arial"/>
                <a:ea typeface="Arial"/>
                <a:cs typeface="Arial"/>
                <a:sym typeface="Arial"/>
              </a:endParaRPr>
            </a:p>
          </p:txBody>
        </p:sp>
        <p:cxnSp>
          <p:nvCxnSpPr>
            <p:cNvPr id="1312" name="Google Shape;1312;p126"/>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1313" name="Google Shape;1313;p126"/>
          <p:cNvSpPr txBox="1"/>
          <p:nvPr/>
        </p:nvSpPr>
        <p:spPr>
          <a:xfrm>
            <a:off x="6567053" y="969589"/>
            <a:ext cx="2237400" cy="246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Finer scale predictions for use in planning are possible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Predictions can be summarized: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2/3 of the time species is outside existing protected areas</a:t>
            </a:r>
            <a:endParaRPr b="0" i="0" sz="1400" u="none" cap="none" strike="noStrike">
              <a:solidFill>
                <a:srgbClr val="000000"/>
              </a:solidFill>
              <a:latin typeface="Arial"/>
              <a:ea typeface="Arial"/>
              <a:cs typeface="Arial"/>
              <a:sym typeface="Arial"/>
            </a:endParaRPr>
          </a:p>
        </p:txBody>
      </p:sp>
      <p:pic>
        <p:nvPicPr>
          <p:cNvPr id="1314" name="Google Shape;1314;p126"/>
          <p:cNvPicPr preferRelativeResize="0"/>
          <p:nvPr/>
        </p:nvPicPr>
        <p:blipFill rotWithShape="1">
          <a:blip r:embed="rId4">
            <a:alphaModFix/>
          </a:blip>
          <a:srcRect b="0" l="0" r="0" t="0"/>
          <a:stretch/>
        </p:blipFill>
        <p:spPr>
          <a:xfrm>
            <a:off x="6567053" y="3431802"/>
            <a:ext cx="2250958" cy="16763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73"/>
          <p:cNvPicPr preferRelativeResize="0"/>
          <p:nvPr/>
        </p:nvPicPr>
        <p:blipFill rotWithShape="1">
          <a:blip r:embed="rId3">
            <a:alphaModFix/>
          </a:blip>
          <a:srcRect b="0" l="0" r="0" t="0"/>
          <a:stretch/>
        </p:blipFill>
        <p:spPr>
          <a:xfrm>
            <a:off x="0" y="593400"/>
            <a:ext cx="2303174" cy="1530249"/>
          </a:xfrm>
          <a:prstGeom prst="rect">
            <a:avLst/>
          </a:prstGeom>
          <a:noFill/>
          <a:ln>
            <a:noFill/>
          </a:ln>
        </p:spPr>
      </p:pic>
      <p:pic>
        <p:nvPicPr>
          <p:cNvPr id="410" name="Google Shape;410;p73"/>
          <p:cNvPicPr preferRelativeResize="0"/>
          <p:nvPr/>
        </p:nvPicPr>
        <p:blipFill rotWithShape="1">
          <a:blip r:embed="rId4">
            <a:alphaModFix/>
          </a:blip>
          <a:srcRect b="0" l="0" r="0" t="0"/>
          <a:stretch/>
        </p:blipFill>
        <p:spPr>
          <a:xfrm>
            <a:off x="1786" y="2122797"/>
            <a:ext cx="2261150" cy="1507425"/>
          </a:xfrm>
          <a:prstGeom prst="rect">
            <a:avLst/>
          </a:prstGeom>
          <a:noFill/>
          <a:ln>
            <a:noFill/>
          </a:ln>
        </p:spPr>
      </p:pic>
      <p:pic>
        <p:nvPicPr>
          <p:cNvPr id="411" name="Google Shape;411;p73"/>
          <p:cNvPicPr preferRelativeResize="0"/>
          <p:nvPr/>
        </p:nvPicPr>
        <p:blipFill rotWithShape="1">
          <a:blip r:embed="rId5">
            <a:alphaModFix/>
          </a:blip>
          <a:srcRect b="0" l="0" r="0" t="0"/>
          <a:stretch/>
        </p:blipFill>
        <p:spPr>
          <a:xfrm>
            <a:off x="2268825" y="592525"/>
            <a:ext cx="2303175" cy="1530250"/>
          </a:xfrm>
          <a:prstGeom prst="rect">
            <a:avLst/>
          </a:prstGeom>
          <a:noFill/>
          <a:ln>
            <a:noFill/>
          </a:ln>
        </p:spPr>
      </p:pic>
      <p:pic>
        <p:nvPicPr>
          <p:cNvPr id="412" name="Google Shape;412;p73"/>
          <p:cNvPicPr preferRelativeResize="0"/>
          <p:nvPr/>
        </p:nvPicPr>
        <p:blipFill rotWithShape="1">
          <a:blip r:embed="rId6">
            <a:alphaModFix/>
          </a:blip>
          <a:srcRect b="0" l="0" r="0" t="0"/>
          <a:stretch/>
        </p:blipFill>
        <p:spPr>
          <a:xfrm>
            <a:off x="4530239" y="2127171"/>
            <a:ext cx="2275084" cy="1590267"/>
          </a:xfrm>
          <a:prstGeom prst="rect">
            <a:avLst/>
          </a:prstGeom>
          <a:noFill/>
          <a:ln>
            <a:noFill/>
          </a:ln>
        </p:spPr>
      </p:pic>
      <p:pic>
        <p:nvPicPr>
          <p:cNvPr id="413" name="Google Shape;413;p73"/>
          <p:cNvPicPr preferRelativeResize="0"/>
          <p:nvPr/>
        </p:nvPicPr>
        <p:blipFill rotWithShape="1">
          <a:blip r:embed="rId7">
            <a:alphaModFix/>
          </a:blip>
          <a:srcRect b="0" l="0" r="0" t="0"/>
          <a:stretch/>
        </p:blipFill>
        <p:spPr>
          <a:xfrm>
            <a:off x="4538425" y="592525"/>
            <a:ext cx="2321749" cy="1534525"/>
          </a:xfrm>
          <a:prstGeom prst="rect">
            <a:avLst/>
          </a:prstGeom>
          <a:noFill/>
          <a:ln>
            <a:noFill/>
          </a:ln>
        </p:spPr>
      </p:pic>
      <p:pic>
        <p:nvPicPr>
          <p:cNvPr id="414" name="Google Shape;414;p73"/>
          <p:cNvPicPr preferRelativeResize="0"/>
          <p:nvPr/>
        </p:nvPicPr>
        <p:blipFill rotWithShape="1">
          <a:blip r:embed="rId8">
            <a:alphaModFix/>
          </a:blip>
          <a:srcRect b="0" l="0" r="0" t="0"/>
          <a:stretch/>
        </p:blipFill>
        <p:spPr>
          <a:xfrm>
            <a:off x="6783425" y="592525"/>
            <a:ext cx="2360575" cy="1536925"/>
          </a:xfrm>
          <a:prstGeom prst="rect">
            <a:avLst/>
          </a:prstGeom>
          <a:noFill/>
          <a:ln>
            <a:noFill/>
          </a:ln>
        </p:spPr>
      </p:pic>
      <p:pic>
        <p:nvPicPr>
          <p:cNvPr id="415" name="Google Shape;415;p73"/>
          <p:cNvPicPr preferRelativeResize="0"/>
          <p:nvPr/>
        </p:nvPicPr>
        <p:blipFill rotWithShape="1">
          <a:blip r:embed="rId9">
            <a:alphaModFix/>
          </a:blip>
          <a:srcRect b="0" l="0" r="0" t="0"/>
          <a:stretch/>
        </p:blipFill>
        <p:spPr>
          <a:xfrm>
            <a:off x="6802488" y="2129444"/>
            <a:ext cx="2338412" cy="1516492"/>
          </a:xfrm>
          <a:prstGeom prst="rect">
            <a:avLst/>
          </a:prstGeom>
          <a:noFill/>
          <a:ln>
            <a:noFill/>
          </a:ln>
        </p:spPr>
      </p:pic>
      <p:pic>
        <p:nvPicPr>
          <p:cNvPr id="416" name="Google Shape;416;p73"/>
          <p:cNvPicPr preferRelativeResize="0"/>
          <p:nvPr/>
        </p:nvPicPr>
        <p:blipFill rotWithShape="1">
          <a:blip r:embed="rId10">
            <a:alphaModFix/>
          </a:blip>
          <a:srcRect b="0" l="0" r="0" t="0"/>
          <a:stretch/>
        </p:blipFill>
        <p:spPr>
          <a:xfrm>
            <a:off x="2194982" y="3629412"/>
            <a:ext cx="2339831" cy="1514088"/>
          </a:xfrm>
          <a:prstGeom prst="rect">
            <a:avLst/>
          </a:prstGeom>
          <a:noFill/>
          <a:ln>
            <a:noFill/>
          </a:ln>
        </p:spPr>
      </p:pic>
      <p:pic>
        <p:nvPicPr>
          <p:cNvPr id="417" name="Google Shape;417;p73"/>
          <p:cNvPicPr preferRelativeResize="0"/>
          <p:nvPr/>
        </p:nvPicPr>
        <p:blipFill rotWithShape="1">
          <a:blip r:embed="rId11">
            <a:alphaModFix/>
          </a:blip>
          <a:srcRect b="0" l="0" r="0" t="0"/>
          <a:stretch/>
        </p:blipFill>
        <p:spPr>
          <a:xfrm>
            <a:off x="2258210" y="2122913"/>
            <a:ext cx="2276484" cy="1514089"/>
          </a:xfrm>
          <a:prstGeom prst="rect">
            <a:avLst/>
          </a:prstGeom>
          <a:noFill/>
          <a:ln>
            <a:noFill/>
          </a:ln>
        </p:spPr>
      </p:pic>
      <p:pic>
        <p:nvPicPr>
          <p:cNvPr id="418" name="Google Shape;418;p73"/>
          <p:cNvPicPr preferRelativeResize="0"/>
          <p:nvPr/>
        </p:nvPicPr>
        <p:blipFill rotWithShape="1">
          <a:blip r:embed="rId12">
            <a:alphaModFix/>
          </a:blip>
          <a:srcRect b="0" l="0" r="0" t="0"/>
          <a:stretch/>
        </p:blipFill>
        <p:spPr>
          <a:xfrm>
            <a:off x="4529968" y="3636875"/>
            <a:ext cx="2472326" cy="1527078"/>
          </a:xfrm>
          <a:prstGeom prst="rect">
            <a:avLst/>
          </a:prstGeom>
          <a:noFill/>
          <a:ln>
            <a:noFill/>
          </a:ln>
        </p:spPr>
      </p:pic>
      <p:pic>
        <p:nvPicPr>
          <p:cNvPr id="419" name="Google Shape;419;p73"/>
          <p:cNvPicPr preferRelativeResize="0"/>
          <p:nvPr/>
        </p:nvPicPr>
        <p:blipFill rotWithShape="1">
          <a:blip r:embed="rId13">
            <a:alphaModFix/>
          </a:blip>
          <a:srcRect b="0" l="0" r="0" t="0"/>
          <a:stretch/>
        </p:blipFill>
        <p:spPr>
          <a:xfrm>
            <a:off x="1786" y="3626065"/>
            <a:ext cx="2261145" cy="1526809"/>
          </a:xfrm>
          <a:prstGeom prst="rect">
            <a:avLst/>
          </a:prstGeom>
          <a:noFill/>
          <a:ln>
            <a:noFill/>
          </a:ln>
        </p:spPr>
      </p:pic>
      <p:pic>
        <p:nvPicPr>
          <p:cNvPr id="420" name="Google Shape;420;p73"/>
          <p:cNvPicPr preferRelativeResize="0"/>
          <p:nvPr/>
        </p:nvPicPr>
        <p:blipFill rotWithShape="1">
          <a:blip r:embed="rId14">
            <a:alphaModFix/>
          </a:blip>
          <a:srcRect b="0" l="0" r="0" t="0"/>
          <a:stretch/>
        </p:blipFill>
        <p:spPr>
          <a:xfrm>
            <a:off x="6817484" y="3626065"/>
            <a:ext cx="2326268" cy="1526809"/>
          </a:xfrm>
          <a:prstGeom prst="rect">
            <a:avLst/>
          </a:prstGeom>
          <a:noFill/>
          <a:ln>
            <a:noFill/>
          </a:ln>
        </p:spPr>
      </p:pic>
      <p:sp>
        <p:nvSpPr>
          <p:cNvPr id="421" name="Google Shape;421;p73"/>
          <p:cNvSpPr txBox="1"/>
          <p:nvPr/>
        </p:nvSpPr>
        <p:spPr>
          <a:xfrm>
            <a:off x="76200" y="38650"/>
            <a:ext cx="5504700" cy="78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rial"/>
                <a:ea typeface="Arial"/>
                <a:cs typeface="Arial"/>
                <a:sym typeface="Arial"/>
              </a:rPr>
              <a:t>We support environmental problem solving</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br>
              <a:rPr b="0" i="0" lang="en" sz="2800" u="none" cap="none" strike="noStrike">
                <a:solidFill>
                  <a:srgbClr val="000000"/>
                </a:solidFill>
                <a:latin typeface="Arial"/>
                <a:ea typeface="Arial"/>
                <a:cs typeface="Arial"/>
                <a:sym typeface="Arial"/>
              </a:rPr>
            </a:br>
            <a:endParaRPr b="0" i="0" sz="2800" u="none" cap="none" strike="noStrike">
              <a:solidFill>
                <a:srgbClr val="000000"/>
              </a:solidFill>
              <a:latin typeface="Arial"/>
              <a:ea typeface="Arial"/>
              <a:cs typeface="Arial"/>
              <a:sym typeface="Arial"/>
            </a:endParaRPr>
          </a:p>
        </p:txBody>
      </p:sp>
      <p:pic>
        <p:nvPicPr>
          <p:cNvPr id="422" name="Google Shape;422;p73"/>
          <p:cNvPicPr preferRelativeResize="0"/>
          <p:nvPr/>
        </p:nvPicPr>
        <p:blipFill rotWithShape="1">
          <a:blip r:embed="rId15">
            <a:alphaModFix/>
          </a:blip>
          <a:srcRect b="0" l="0" r="0" t="0"/>
          <a:stretch/>
        </p:blipFill>
        <p:spPr>
          <a:xfrm>
            <a:off x="5741425" y="31200"/>
            <a:ext cx="3371851" cy="495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grpSp>
        <p:nvGrpSpPr>
          <p:cNvPr id="1320" name="Google Shape;1320;p127"/>
          <p:cNvGrpSpPr/>
          <p:nvPr/>
        </p:nvGrpSpPr>
        <p:grpSpPr>
          <a:xfrm>
            <a:off x="-1" y="119"/>
            <a:ext cx="9144002" cy="597900"/>
            <a:chOff x="-1" y="119"/>
            <a:chExt cx="9144002" cy="597900"/>
          </a:xfrm>
        </p:grpSpPr>
        <p:sp>
          <p:nvSpPr>
            <p:cNvPr id="1321" name="Google Shape;1321;p127"/>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Who is your audience? </a:t>
              </a:r>
              <a:endParaRPr b="0" i="0" sz="1400" u="none" cap="none" strike="noStrike">
                <a:solidFill>
                  <a:srgbClr val="000000"/>
                </a:solidFill>
                <a:latin typeface="Arial"/>
                <a:ea typeface="Arial"/>
                <a:cs typeface="Arial"/>
                <a:sym typeface="Arial"/>
              </a:endParaRPr>
            </a:p>
          </p:txBody>
        </p:sp>
        <p:cxnSp>
          <p:nvCxnSpPr>
            <p:cNvPr id="1322" name="Google Shape;1322;p127"/>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pic>
        <p:nvPicPr>
          <p:cNvPr id="1323" name="Google Shape;1323;p127"/>
          <p:cNvPicPr preferRelativeResize="0"/>
          <p:nvPr/>
        </p:nvPicPr>
        <p:blipFill rotWithShape="1">
          <a:blip r:embed="rId3">
            <a:alphaModFix/>
          </a:blip>
          <a:srcRect b="0" l="0" r="0" t="0"/>
          <a:stretch/>
        </p:blipFill>
        <p:spPr>
          <a:xfrm>
            <a:off x="96924" y="2038351"/>
            <a:ext cx="2132922" cy="2966050"/>
          </a:xfrm>
          <a:prstGeom prst="rect">
            <a:avLst/>
          </a:prstGeom>
          <a:noFill/>
          <a:ln>
            <a:noFill/>
          </a:ln>
        </p:spPr>
      </p:pic>
      <p:pic>
        <p:nvPicPr>
          <p:cNvPr id="1324" name="Google Shape;1324;p127"/>
          <p:cNvPicPr preferRelativeResize="0"/>
          <p:nvPr/>
        </p:nvPicPr>
        <p:blipFill rotWithShape="1">
          <a:blip r:embed="rId4">
            <a:alphaModFix/>
          </a:blip>
          <a:srcRect b="-260" l="0" r="0" t="0"/>
          <a:stretch/>
        </p:blipFill>
        <p:spPr>
          <a:xfrm>
            <a:off x="2727858" y="2571750"/>
            <a:ext cx="1740263" cy="1949215"/>
          </a:xfrm>
          <a:prstGeom prst="rect">
            <a:avLst/>
          </a:prstGeom>
          <a:noFill/>
          <a:ln>
            <a:noFill/>
          </a:ln>
        </p:spPr>
      </p:pic>
      <p:pic>
        <p:nvPicPr>
          <p:cNvPr id="1325" name="Google Shape;1325;p127"/>
          <p:cNvPicPr preferRelativeResize="0"/>
          <p:nvPr/>
        </p:nvPicPr>
        <p:blipFill rotWithShape="1">
          <a:blip r:embed="rId5">
            <a:alphaModFix/>
          </a:blip>
          <a:srcRect b="0" l="0" r="0" t="0"/>
          <a:stretch/>
        </p:blipFill>
        <p:spPr>
          <a:xfrm>
            <a:off x="4732252" y="2038351"/>
            <a:ext cx="2142101" cy="2966051"/>
          </a:xfrm>
          <a:prstGeom prst="rect">
            <a:avLst/>
          </a:prstGeom>
          <a:noFill/>
          <a:ln>
            <a:noFill/>
          </a:ln>
        </p:spPr>
      </p:pic>
      <p:pic>
        <p:nvPicPr>
          <p:cNvPr id="1326" name="Google Shape;1326;p127"/>
          <p:cNvPicPr preferRelativeResize="0"/>
          <p:nvPr/>
        </p:nvPicPr>
        <p:blipFill rotWithShape="1">
          <a:blip r:embed="rId6">
            <a:alphaModFix/>
          </a:blip>
          <a:srcRect b="0" l="0" r="0" t="-684"/>
          <a:stretch/>
        </p:blipFill>
        <p:spPr>
          <a:xfrm>
            <a:off x="7361151" y="2590474"/>
            <a:ext cx="1685925" cy="1930490"/>
          </a:xfrm>
          <a:prstGeom prst="rect">
            <a:avLst/>
          </a:prstGeom>
          <a:noFill/>
          <a:ln>
            <a:noFill/>
          </a:ln>
        </p:spPr>
      </p:pic>
      <p:sp>
        <p:nvSpPr>
          <p:cNvPr id="1327" name="Google Shape;1327;p127"/>
          <p:cNvSpPr/>
          <p:nvPr/>
        </p:nvSpPr>
        <p:spPr>
          <a:xfrm>
            <a:off x="2333625" y="3333750"/>
            <a:ext cx="276300" cy="171600"/>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28" name="Google Shape;1328;p127"/>
          <p:cNvSpPr/>
          <p:nvPr/>
        </p:nvSpPr>
        <p:spPr>
          <a:xfrm>
            <a:off x="7000371" y="3349926"/>
            <a:ext cx="276300" cy="171600"/>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29" name="Google Shape;1329;p127"/>
          <p:cNvSpPr txBox="1"/>
          <p:nvPr/>
        </p:nvSpPr>
        <p:spPr>
          <a:xfrm>
            <a:off x="1763021" y="964242"/>
            <a:ext cx="5410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Don’t give your audience results that can be used at a scale they were not intended.</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28"/>
          <p:cNvSpPr txBox="1"/>
          <p:nvPr/>
        </p:nvSpPr>
        <p:spPr>
          <a:xfrm>
            <a:off x="76200" y="114850"/>
            <a:ext cx="9003000" cy="786000"/>
          </a:xfrm>
          <a:prstGeom prst="rect">
            <a:avLst/>
          </a:prstGeom>
          <a:noFill/>
          <a:ln>
            <a:noFill/>
          </a:ln>
        </p:spPr>
        <p:txBody>
          <a:bodyPr anchorCtr="0" anchor="ctr" bIns="91425" lIns="91425" spcFirstLastPara="1" rIns="91425" wrap="square" tIns="91425">
            <a:noAutofit/>
          </a:bodyPr>
          <a:lstStyle/>
          <a:p>
            <a:pPr indent="0" lvl="0" marL="0" rtl="0" algn="l">
              <a:lnSpc>
                <a:spcPct val="125000"/>
              </a:lnSpc>
              <a:spcBef>
                <a:spcPts val="2400"/>
              </a:spcBef>
              <a:spcAft>
                <a:spcPts val="600"/>
              </a:spcAft>
              <a:buNone/>
            </a:pPr>
            <a:r>
              <a:rPr lang="en" sz="2800"/>
              <a:t>Lots of data from many sources</a:t>
            </a:r>
            <a:br>
              <a:rPr lang="en" sz="2200"/>
            </a:br>
            <a:endParaRPr sz="2200"/>
          </a:p>
        </p:txBody>
      </p:sp>
      <p:sp>
        <p:nvSpPr>
          <p:cNvPr id="1336" name="Google Shape;1336;p128"/>
          <p:cNvSpPr/>
          <p:nvPr/>
        </p:nvSpPr>
        <p:spPr>
          <a:xfrm>
            <a:off x="-68700" y="0"/>
            <a:ext cx="9212699" cy="790421"/>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37" name="Google Shape;1337;p128"/>
          <p:cNvSpPr txBox="1"/>
          <p:nvPr>
            <p:ph idx="4294967295" type="title"/>
          </p:nvPr>
        </p:nvSpPr>
        <p:spPr>
          <a:xfrm>
            <a:off x="161125" y="36475"/>
            <a:ext cx="6475800" cy="750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500">
                <a:solidFill>
                  <a:srgbClr val="FFFFFF"/>
                </a:solidFill>
                <a:latin typeface="Montserrat SemiBold"/>
                <a:ea typeface="Montserrat SemiBold"/>
                <a:cs typeface="Montserrat SemiBold"/>
                <a:sym typeface="Montserrat SemiBold"/>
              </a:rPr>
              <a:t>Visualisation of uncertainty</a:t>
            </a:r>
            <a:endParaRPr sz="2600">
              <a:solidFill>
                <a:srgbClr val="FFFFFF"/>
              </a:solidFill>
              <a:latin typeface="Montserrat SemiBold"/>
              <a:ea typeface="Montserrat SemiBold"/>
              <a:cs typeface="Montserrat SemiBold"/>
              <a:sym typeface="Montserrat SemiBold"/>
            </a:endParaRPr>
          </a:p>
        </p:txBody>
      </p:sp>
      <p:sp>
        <p:nvSpPr>
          <p:cNvPr id="1338" name="Google Shape;1338;p128"/>
          <p:cNvSpPr/>
          <p:nvPr/>
        </p:nvSpPr>
        <p:spPr>
          <a:xfrm>
            <a:off x="6755533" y="244675"/>
            <a:ext cx="2062500" cy="31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339" name="Google Shape;1339;p128"/>
          <p:cNvPicPr preferRelativeResize="0"/>
          <p:nvPr/>
        </p:nvPicPr>
        <p:blipFill>
          <a:blip r:embed="rId4">
            <a:alphaModFix/>
          </a:blip>
          <a:stretch>
            <a:fillRect/>
          </a:stretch>
        </p:blipFill>
        <p:spPr>
          <a:xfrm>
            <a:off x="76200" y="838837"/>
            <a:ext cx="1340213" cy="1924051"/>
          </a:xfrm>
          <a:prstGeom prst="rect">
            <a:avLst/>
          </a:prstGeom>
          <a:noFill/>
          <a:ln>
            <a:noFill/>
          </a:ln>
        </p:spPr>
      </p:pic>
      <p:pic>
        <p:nvPicPr>
          <p:cNvPr id="1340" name="Google Shape;1340;p128"/>
          <p:cNvPicPr preferRelativeResize="0"/>
          <p:nvPr/>
        </p:nvPicPr>
        <p:blipFill rotWithShape="1">
          <a:blip r:embed="rId5">
            <a:alphaModFix/>
          </a:blip>
          <a:srcRect b="0" l="0" r="0" t="0"/>
          <a:stretch/>
        </p:blipFill>
        <p:spPr>
          <a:xfrm>
            <a:off x="2224856" y="900769"/>
            <a:ext cx="3016556" cy="1869563"/>
          </a:xfrm>
          <a:prstGeom prst="rect">
            <a:avLst/>
          </a:prstGeom>
          <a:noFill/>
          <a:ln>
            <a:noFill/>
          </a:ln>
        </p:spPr>
      </p:pic>
      <p:pic>
        <p:nvPicPr>
          <p:cNvPr id="1341" name="Google Shape;1341;p128"/>
          <p:cNvPicPr preferRelativeResize="0"/>
          <p:nvPr/>
        </p:nvPicPr>
        <p:blipFill rotWithShape="1">
          <a:blip r:embed="rId6">
            <a:alphaModFix/>
          </a:blip>
          <a:srcRect b="0" l="0" r="0" t="0"/>
          <a:stretch/>
        </p:blipFill>
        <p:spPr>
          <a:xfrm>
            <a:off x="5757843" y="900767"/>
            <a:ext cx="3289388" cy="3984244"/>
          </a:xfrm>
          <a:prstGeom prst="rect">
            <a:avLst/>
          </a:prstGeom>
          <a:noFill/>
          <a:ln>
            <a:noFill/>
          </a:ln>
        </p:spPr>
      </p:pic>
      <p:pic>
        <p:nvPicPr>
          <p:cNvPr id="1342" name="Google Shape;1342;p128"/>
          <p:cNvPicPr preferRelativeResize="0"/>
          <p:nvPr/>
        </p:nvPicPr>
        <p:blipFill>
          <a:blip r:embed="rId7">
            <a:alphaModFix/>
          </a:blip>
          <a:stretch>
            <a:fillRect/>
          </a:stretch>
        </p:blipFill>
        <p:spPr>
          <a:xfrm>
            <a:off x="212213" y="2884255"/>
            <a:ext cx="3289385" cy="1851882"/>
          </a:xfrm>
          <a:prstGeom prst="rect">
            <a:avLst/>
          </a:prstGeom>
          <a:noFill/>
          <a:ln>
            <a:noFill/>
          </a:ln>
        </p:spPr>
      </p:pic>
      <p:sp>
        <p:nvSpPr>
          <p:cNvPr id="1343" name="Google Shape;1343;p128"/>
          <p:cNvSpPr txBox="1"/>
          <p:nvPr/>
        </p:nvSpPr>
        <p:spPr>
          <a:xfrm>
            <a:off x="212213" y="4780575"/>
            <a:ext cx="3374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Calibri"/>
                <a:ea typeface="Calibri"/>
                <a:cs typeface="Calibri"/>
                <a:sym typeface="Calibri"/>
              </a:rPr>
              <a:t>Baudin’s Black Cockatoo (probability of occurrence)</a:t>
            </a:r>
            <a:endParaRPr sz="1100">
              <a:latin typeface="Calibri"/>
              <a:ea typeface="Calibri"/>
              <a:cs typeface="Calibri"/>
              <a:sym typeface="Calibri"/>
            </a:endParaRPr>
          </a:p>
        </p:txBody>
      </p:sp>
      <p:sp>
        <p:nvSpPr>
          <p:cNvPr id="1344" name="Google Shape;1344;p128"/>
          <p:cNvSpPr txBox="1"/>
          <p:nvPr/>
        </p:nvSpPr>
        <p:spPr>
          <a:xfrm>
            <a:off x="3831525" y="3249263"/>
            <a:ext cx="1782000" cy="815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Calibri"/>
                <a:ea typeface="Calibri"/>
                <a:cs typeface="Calibri"/>
                <a:sym typeface="Calibri"/>
              </a:rPr>
              <a:t>Coming soon!</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Community modelling / GDM</a:t>
            </a:r>
            <a:endParaRPr sz="110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29"/>
          <p:cNvSpPr/>
          <p:nvPr/>
        </p:nvSpPr>
        <p:spPr>
          <a:xfrm>
            <a:off x="-68700" y="0"/>
            <a:ext cx="9212699" cy="790421"/>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50" name="Google Shape;1350;p129"/>
          <p:cNvSpPr txBox="1"/>
          <p:nvPr>
            <p:ph type="title"/>
          </p:nvPr>
        </p:nvSpPr>
        <p:spPr>
          <a:xfrm>
            <a:off x="161125" y="36475"/>
            <a:ext cx="6594300" cy="750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500">
                <a:solidFill>
                  <a:srgbClr val="FFFFFF"/>
                </a:solidFill>
                <a:latin typeface="Montserrat SemiBold"/>
                <a:ea typeface="Montserrat SemiBold"/>
                <a:cs typeface="Montserrat SemiBold"/>
                <a:sym typeface="Montserrat SemiBold"/>
              </a:rPr>
              <a:t>Huge time savings to run analyses</a:t>
            </a:r>
            <a:endParaRPr sz="2600">
              <a:solidFill>
                <a:srgbClr val="FFFFFF"/>
              </a:solidFill>
              <a:latin typeface="Montserrat SemiBold"/>
              <a:ea typeface="Montserrat SemiBold"/>
              <a:cs typeface="Montserrat SemiBold"/>
              <a:sym typeface="Montserrat SemiBold"/>
            </a:endParaRPr>
          </a:p>
        </p:txBody>
      </p:sp>
      <p:sp>
        <p:nvSpPr>
          <p:cNvPr id="1351" name="Google Shape;1351;p129"/>
          <p:cNvSpPr/>
          <p:nvPr/>
        </p:nvSpPr>
        <p:spPr>
          <a:xfrm>
            <a:off x="6755533" y="244675"/>
            <a:ext cx="2062500" cy="31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52" name="Google Shape;1352;p129"/>
          <p:cNvSpPr txBox="1"/>
          <p:nvPr/>
        </p:nvSpPr>
        <p:spPr>
          <a:xfrm rot="-5400000">
            <a:off x="6884850" y="2627250"/>
            <a:ext cx="393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05A68C"/>
                </a:solidFill>
                <a:hlinkClick r:id="rId4">
                  <a:extLst>
                    <a:ext uri="{A12FA001-AC4F-418D-AE19-62706E023703}">
                      <ahyp:hlinkClr val="tx"/>
                    </a:ext>
                  </a:extLst>
                </a:hlinkClick>
              </a:rPr>
              <a:t>https://www.ecocommons.org.au/how-australian-mega-fires-impacted-the-superb-lyrebird-and-greater-sooty-owl/</a:t>
            </a:r>
            <a:r>
              <a:rPr lang="en" sz="1000">
                <a:solidFill>
                  <a:srgbClr val="05A68C"/>
                </a:solidFill>
              </a:rPr>
              <a:t> </a:t>
            </a:r>
            <a:endParaRPr>
              <a:solidFill>
                <a:srgbClr val="05A68C"/>
              </a:solidFill>
            </a:endParaRPr>
          </a:p>
        </p:txBody>
      </p:sp>
      <p:pic>
        <p:nvPicPr>
          <p:cNvPr id="1353" name="Google Shape;1353;p129"/>
          <p:cNvPicPr preferRelativeResize="0"/>
          <p:nvPr/>
        </p:nvPicPr>
        <p:blipFill>
          <a:blip r:embed="rId5">
            <a:alphaModFix/>
          </a:blip>
          <a:stretch>
            <a:fillRect/>
          </a:stretch>
        </p:blipFill>
        <p:spPr>
          <a:xfrm>
            <a:off x="1866900" y="3726800"/>
            <a:ext cx="4457699" cy="1210425"/>
          </a:xfrm>
          <a:prstGeom prst="rect">
            <a:avLst/>
          </a:prstGeom>
          <a:noFill/>
          <a:ln>
            <a:noFill/>
          </a:ln>
        </p:spPr>
      </p:pic>
      <p:sp>
        <p:nvSpPr>
          <p:cNvPr id="1354" name="Google Shape;1354;p129"/>
          <p:cNvSpPr txBox="1"/>
          <p:nvPr/>
        </p:nvSpPr>
        <p:spPr>
          <a:xfrm>
            <a:off x="6617250" y="2839838"/>
            <a:ext cx="1989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were able to come up with </a:t>
            </a:r>
            <a:r>
              <a:rPr b="1" lang="en"/>
              <a:t>very similar </a:t>
            </a:r>
            <a:r>
              <a:rPr lang="en"/>
              <a:t>values to published research on how much suitable habitat was burned by the 2019/2020 megafires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5A68C"/>
                </a:solidFill>
              </a:rPr>
              <a:t>But it took us 15 mins to run the models!</a:t>
            </a:r>
            <a:endParaRPr>
              <a:solidFill>
                <a:srgbClr val="05A68C"/>
              </a:solidFill>
            </a:endParaRPr>
          </a:p>
        </p:txBody>
      </p:sp>
      <p:pic>
        <p:nvPicPr>
          <p:cNvPr id="1355" name="Google Shape;1355;p129"/>
          <p:cNvPicPr preferRelativeResize="0"/>
          <p:nvPr/>
        </p:nvPicPr>
        <p:blipFill rotWithShape="1">
          <a:blip r:embed="rId6">
            <a:alphaModFix/>
          </a:blip>
          <a:srcRect b="12963" l="42710" r="18749" t="15689"/>
          <a:stretch/>
        </p:blipFill>
        <p:spPr>
          <a:xfrm>
            <a:off x="6705600" y="905851"/>
            <a:ext cx="1509251" cy="1866143"/>
          </a:xfrm>
          <a:prstGeom prst="rect">
            <a:avLst/>
          </a:prstGeom>
          <a:noFill/>
          <a:ln>
            <a:noFill/>
          </a:ln>
        </p:spPr>
      </p:pic>
      <p:sp>
        <p:nvSpPr>
          <p:cNvPr id="1356" name="Google Shape;1356;p129"/>
          <p:cNvSpPr txBox="1"/>
          <p:nvPr/>
        </p:nvSpPr>
        <p:spPr>
          <a:xfrm rot="-5400000">
            <a:off x="7693750" y="1735200"/>
            <a:ext cx="15579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t>Greater Sooty Owl by  Amanda Robertson</a:t>
            </a:r>
            <a:endParaRPr sz="1000"/>
          </a:p>
        </p:txBody>
      </p:sp>
      <p:pic>
        <p:nvPicPr>
          <p:cNvPr id="1357" name="Google Shape;1357;p129"/>
          <p:cNvPicPr preferRelativeResize="0"/>
          <p:nvPr/>
        </p:nvPicPr>
        <p:blipFill>
          <a:blip r:embed="rId7">
            <a:alphaModFix/>
          </a:blip>
          <a:stretch>
            <a:fillRect/>
          </a:stretch>
        </p:blipFill>
        <p:spPr>
          <a:xfrm>
            <a:off x="161128" y="856272"/>
            <a:ext cx="5365624" cy="2887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30"/>
          <p:cNvSpPr/>
          <p:nvPr/>
        </p:nvSpPr>
        <p:spPr>
          <a:xfrm>
            <a:off x="-68700" y="0"/>
            <a:ext cx="9212699" cy="790421"/>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63" name="Google Shape;1363;p130"/>
          <p:cNvSpPr txBox="1"/>
          <p:nvPr>
            <p:ph type="title"/>
          </p:nvPr>
        </p:nvSpPr>
        <p:spPr>
          <a:xfrm>
            <a:off x="161125" y="36475"/>
            <a:ext cx="8982900" cy="750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500">
                <a:solidFill>
                  <a:srgbClr val="FFFFFF"/>
                </a:solidFill>
                <a:latin typeface="Montserrat SemiBold"/>
                <a:ea typeface="Montserrat SemiBold"/>
                <a:cs typeface="Montserrat SemiBold"/>
                <a:sym typeface="Montserrat SemiBold"/>
              </a:rPr>
              <a:t>We would welcome your feedback</a:t>
            </a:r>
            <a:endParaRPr sz="2600">
              <a:solidFill>
                <a:srgbClr val="FFFFFF"/>
              </a:solidFill>
              <a:latin typeface="Montserrat SemiBold"/>
              <a:ea typeface="Montserrat SemiBold"/>
              <a:cs typeface="Montserrat SemiBold"/>
              <a:sym typeface="Montserrat SemiBold"/>
            </a:endParaRPr>
          </a:p>
        </p:txBody>
      </p:sp>
      <p:sp>
        <p:nvSpPr>
          <p:cNvPr id="1364" name="Google Shape;1364;p130"/>
          <p:cNvSpPr txBox="1"/>
          <p:nvPr/>
        </p:nvSpPr>
        <p:spPr>
          <a:xfrm>
            <a:off x="5302950" y="878550"/>
            <a:ext cx="35040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Press feedback button to tell us what changes you want &amp; to highlight anything that is not working.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site may slow down or go down as our software developers work on it. Public release Nov 2022</a:t>
            </a:r>
            <a:endParaRPr b="0" i="0" sz="1400" u="none" cap="none" strike="noStrike">
              <a:solidFill>
                <a:srgbClr val="000000"/>
              </a:solidFill>
              <a:latin typeface="Arial"/>
              <a:ea typeface="Arial"/>
              <a:cs typeface="Arial"/>
              <a:sym typeface="Arial"/>
            </a:endParaRPr>
          </a:p>
        </p:txBody>
      </p:sp>
      <p:sp>
        <p:nvSpPr>
          <p:cNvPr id="1365" name="Google Shape;1365;p130"/>
          <p:cNvSpPr txBox="1"/>
          <p:nvPr/>
        </p:nvSpPr>
        <p:spPr>
          <a:xfrm>
            <a:off x="112875" y="3150525"/>
            <a:ext cx="60993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366" name="Google Shape;1366;p130"/>
          <p:cNvPicPr preferRelativeResize="0"/>
          <p:nvPr/>
        </p:nvPicPr>
        <p:blipFill rotWithShape="1">
          <a:blip r:embed="rId3">
            <a:alphaModFix/>
          </a:blip>
          <a:srcRect b="0" l="0" r="0" t="0"/>
          <a:stretch/>
        </p:blipFill>
        <p:spPr>
          <a:xfrm>
            <a:off x="4953425" y="2913775"/>
            <a:ext cx="3926450" cy="1963225"/>
          </a:xfrm>
          <a:prstGeom prst="rect">
            <a:avLst/>
          </a:prstGeom>
          <a:noFill/>
          <a:ln>
            <a:noFill/>
          </a:ln>
        </p:spPr>
      </p:pic>
      <p:sp>
        <p:nvSpPr>
          <p:cNvPr id="1367" name="Google Shape;1367;p130"/>
          <p:cNvSpPr txBox="1"/>
          <p:nvPr/>
        </p:nvSpPr>
        <p:spPr>
          <a:xfrm>
            <a:off x="224400" y="2279450"/>
            <a:ext cx="36963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Educational Materials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&amp;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Use cases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700"/>
              <a:buFont typeface="Arial"/>
              <a:buNone/>
            </a:pPr>
            <a:r>
              <a:rPr lang="en" sz="1700" u="sng">
                <a:solidFill>
                  <a:schemeClr val="accent5"/>
                </a:solidFill>
                <a:hlinkClick r:id="rId4">
                  <a:extLst>
                    <a:ext uri="{A12FA001-AC4F-418D-AE19-62706E023703}">
                      <ahyp:hlinkClr val="tx"/>
                    </a:ext>
                  </a:extLst>
                </a:hlinkClick>
              </a:rPr>
              <a:t>https://www.ecocommons.org.au/</a:t>
            </a:r>
            <a:endParaRPr sz="1100" u="sng">
              <a:solidFill>
                <a:srgbClr val="0563C1"/>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
        <p:nvSpPr>
          <p:cNvPr id="1368" name="Google Shape;1368;p130"/>
          <p:cNvSpPr txBox="1"/>
          <p:nvPr/>
        </p:nvSpPr>
        <p:spPr>
          <a:xfrm>
            <a:off x="224400" y="1027500"/>
            <a:ext cx="3956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To learn basics of R coding</a:t>
            </a:r>
            <a:endParaRPr sz="1800"/>
          </a:p>
          <a:p>
            <a:pPr indent="0" lvl="0" marL="0" rtl="0" algn="l">
              <a:spcBef>
                <a:spcPts val="0"/>
              </a:spcBef>
              <a:spcAft>
                <a:spcPts val="0"/>
              </a:spcAft>
              <a:buNone/>
            </a:pPr>
            <a:r>
              <a:rPr lang="en" u="sng">
                <a:solidFill>
                  <a:schemeClr val="hlink"/>
                </a:solidFill>
                <a:hlinkClick r:id="rId5"/>
              </a:rPr>
              <a:t>https://datacarpentry.org/R-ecology-lesson/</a:t>
            </a:r>
            <a:r>
              <a:rPr lang="en"/>
              <a: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31"/>
          <p:cNvSpPr/>
          <p:nvPr/>
        </p:nvSpPr>
        <p:spPr>
          <a:xfrm>
            <a:off x="0" y="0"/>
            <a:ext cx="9145364" cy="790421"/>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74" name="Google Shape;1374;p131"/>
          <p:cNvSpPr txBox="1"/>
          <p:nvPr>
            <p:ph type="title"/>
          </p:nvPr>
        </p:nvSpPr>
        <p:spPr>
          <a:xfrm>
            <a:off x="161125" y="36475"/>
            <a:ext cx="8982900" cy="750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500">
                <a:solidFill>
                  <a:srgbClr val="FFFFFF"/>
                </a:solidFill>
                <a:latin typeface="Montserrat SemiBold"/>
                <a:ea typeface="Montserrat SemiBold"/>
                <a:cs typeface="Montserrat SemiBold"/>
                <a:sym typeface="Montserrat SemiBold"/>
              </a:rPr>
              <a:t>Explore EcoCommons webpage </a:t>
            </a:r>
            <a:endParaRPr sz="2600">
              <a:solidFill>
                <a:srgbClr val="FFFFFF"/>
              </a:solidFill>
              <a:latin typeface="Montserrat SemiBold"/>
              <a:ea typeface="Montserrat SemiBold"/>
              <a:cs typeface="Montserrat SemiBold"/>
              <a:sym typeface="Montserrat SemiBold"/>
            </a:endParaRPr>
          </a:p>
        </p:txBody>
      </p:sp>
      <p:pic>
        <p:nvPicPr>
          <p:cNvPr id="1375" name="Google Shape;1375;p131"/>
          <p:cNvPicPr preferRelativeResize="0"/>
          <p:nvPr/>
        </p:nvPicPr>
        <p:blipFill rotWithShape="1">
          <a:blip r:embed="rId3">
            <a:alphaModFix/>
          </a:blip>
          <a:srcRect b="0" l="0" r="0" t="6568"/>
          <a:stretch/>
        </p:blipFill>
        <p:spPr>
          <a:xfrm>
            <a:off x="0" y="790425"/>
            <a:ext cx="7737085" cy="4353075"/>
          </a:xfrm>
          <a:prstGeom prst="rect">
            <a:avLst/>
          </a:prstGeom>
          <a:noFill/>
          <a:ln>
            <a:noFill/>
          </a:ln>
        </p:spPr>
      </p:pic>
      <p:sp>
        <p:nvSpPr>
          <p:cNvPr id="1376" name="Google Shape;1376;p131"/>
          <p:cNvSpPr txBox="1"/>
          <p:nvPr/>
        </p:nvSpPr>
        <p:spPr>
          <a:xfrm>
            <a:off x="1628700" y="1411250"/>
            <a:ext cx="4821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sng" cap="none" strike="noStrike">
                <a:solidFill>
                  <a:schemeClr val="accent5"/>
                </a:solidFill>
                <a:latin typeface="Arial"/>
                <a:ea typeface="Arial"/>
                <a:cs typeface="Arial"/>
                <a:sym typeface="Arial"/>
                <a:hlinkClick r:id="rId4">
                  <a:extLst>
                    <a:ext uri="{A12FA001-AC4F-418D-AE19-62706E023703}">
                      <ahyp:hlinkClr val="tx"/>
                    </a:ext>
                  </a:extLst>
                </a:hlinkClick>
              </a:rPr>
              <a:t>https://www.ecocommons.org.au/</a:t>
            </a:r>
            <a:endParaRPr b="0" i="0" sz="1400" u="none" cap="none" strike="noStrike">
              <a:solidFill>
                <a:srgbClr val="000000"/>
              </a:solidFill>
              <a:latin typeface="Arial"/>
              <a:ea typeface="Arial"/>
              <a:cs typeface="Arial"/>
              <a:sym typeface="Arial"/>
            </a:endParaRPr>
          </a:p>
        </p:txBody>
      </p:sp>
      <p:sp>
        <p:nvSpPr>
          <p:cNvPr id="1377" name="Google Shape;1377;p131"/>
          <p:cNvSpPr txBox="1"/>
          <p:nvPr/>
        </p:nvSpPr>
        <p:spPr>
          <a:xfrm>
            <a:off x="7806775" y="1051150"/>
            <a:ext cx="12459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Follow our Journey</a:t>
            </a:r>
            <a:endParaRPr b="1" sz="21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id="1383" name="Google Shape;1383;p132"/>
          <p:cNvPicPr preferRelativeResize="0"/>
          <p:nvPr/>
        </p:nvPicPr>
        <p:blipFill rotWithShape="1">
          <a:blip r:embed="rId3">
            <a:alphaModFix/>
          </a:blip>
          <a:srcRect b="0" l="0" r="0" t="0"/>
          <a:stretch/>
        </p:blipFill>
        <p:spPr>
          <a:xfrm>
            <a:off x="458067" y="0"/>
            <a:ext cx="8227859" cy="4628174"/>
          </a:xfrm>
          <a:prstGeom prst="rect">
            <a:avLst/>
          </a:prstGeom>
          <a:noFill/>
          <a:ln>
            <a:noFill/>
          </a:ln>
        </p:spPr>
      </p:pic>
      <p:sp>
        <p:nvSpPr>
          <p:cNvPr id="1384" name="Google Shape;1384;p132"/>
          <p:cNvSpPr/>
          <p:nvPr/>
        </p:nvSpPr>
        <p:spPr>
          <a:xfrm>
            <a:off x="0" y="4381500"/>
            <a:ext cx="9145364" cy="761504"/>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 sz="3000" u="none" cap="none" strike="noStrike">
                <a:solidFill>
                  <a:srgbClr val="000000"/>
                </a:solidFill>
                <a:latin typeface="Calibri"/>
                <a:ea typeface="Calibri"/>
                <a:cs typeface="Calibri"/>
                <a:sym typeface="Calibri"/>
              </a:rPr>
              <a:t>                                     </a:t>
            </a:r>
            <a:endParaRPr b="0" i="0" sz="5000" u="none" cap="none" strike="noStrike">
              <a:solidFill>
                <a:schemeClr val="lt1"/>
              </a:solidFill>
              <a:latin typeface="Calibri"/>
              <a:ea typeface="Calibri"/>
              <a:cs typeface="Calibri"/>
              <a:sym typeface="Calibri"/>
            </a:endParaRPr>
          </a:p>
        </p:txBody>
      </p:sp>
      <p:pic>
        <p:nvPicPr>
          <p:cNvPr id="1385" name="Google Shape;1385;p132"/>
          <p:cNvPicPr preferRelativeResize="0"/>
          <p:nvPr/>
        </p:nvPicPr>
        <p:blipFill rotWithShape="1">
          <a:blip r:embed="rId4">
            <a:alphaModFix/>
          </a:blip>
          <a:srcRect b="0" l="0" r="0" t="0"/>
          <a:stretch/>
        </p:blipFill>
        <p:spPr>
          <a:xfrm>
            <a:off x="236025" y="4676325"/>
            <a:ext cx="1493381" cy="216563"/>
          </a:xfrm>
          <a:prstGeom prst="rect">
            <a:avLst/>
          </a:prstGeom>
          <a:noFill/>
          <a:ln>
            <a:noFill/>
          </a:ln>
        </p:spPr>
      </p:pic>
      <p:sp>
        <p:nvSpPr>
          <p:cNvPr id="1386" name="Google Shape;1386;p132"/>
          <p:cNvSpPr txBox="1"/>
          <p:nvPr/>
        </p:nvSpPr>
        <p:spPr>
          <a:xfrm>
            <a:off x="76200" y="76200"/>
            <a:ext cx="697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0"/>
              </a:spcAft>
              <a:buClr>
                <a:srgbClr val="000000"/>
              </a:buClr>
              <a:buSzPts val="1400"/>
              <a:buFont typeface="Arial"/>
              <a:buNone/>
            </a:pPr>
            <a:r>
              <a:rPr b="0" i="0" lang="en" sz="1400" u="none" cap="none" strike="noStrike">
                <a:solidFill>
                  <a:srgbClr val="999999"/>
                </a:solidFill>
                <a:latin typeface="Montserrat"/>
                <a:ea typeface="Montserrat"/>
                <a:cs typeface="Montserrat"/>
                <a:sym typeface="Montserrat"/>
              </a:rPr>
              <a:t>We gratefully acknowledge: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0" name="Shape 1390"/>
        <p:cNvGrpSpPr/>
        <p:nvPr/>
      </p:nvGrpSpPr>
      <p:grpSpPr>
        <a:xfrm>
          <a:off x="0" y="0"/>
          <a:ext cx="0" cy="0"/>
          <a:chOff x="0" y="0"/>
          <a:chExt cx="0" cy="0"/>
        </a:xfrm>
      </p:grpSpPr>
      <p:pic>
        <p:nvPicPr>
          <p:cNvPr id="1391" name="Google Shape;1391;p133"/>
          <p:cNvPicPr preferRelativeResize="0"/>
          <p:nvPr/>
        </p:nvPicPr>
        <p:blipFill rotWithShape="1">
          <a:blip r:embed="rId3">
            <a:alphaModFix/>
          </a:blip>
          <a:srcRect b="0" l="0" r="0" t="0"/>
          <a:stretch/>
        </p:blipFill>
        <p:spPr>
          <a:xfrm>
            <a:off x="0" y="2674620"/>
            <a:ext cx="1454832" cy="2468880"/>
          </a:xfrm>
          <a:prstGeom prst="rect">
            <a:avLst/>
          </a:prstGeom>
          <a:noFill/>
          <a:ln>
            <a:noFill/>
          </a:ln>
        </p:spPr>
      </p:pic>
      <p:pic>
        <p:nvPicPr>
          <p:cNvPr id="1392" name="Google Shape;1392;p133"/>
          <p:cNvPicPr preferRelativeResize="0"/>
          <p:nvPr/>
        </p:nvPicPr>
        <p:blipFill rotWithShape="1">
          <a:blip r:embed="rId3">
            <a:alphaModFix/>
          </a:blip>
          <a:srcRect b="0" l="0" r="0" t="0"/>
          <a:stretch/>
        </p:blipFill>
        <p:spPr>
          <a:xfrm>
            <a:off x="7542925" y="2631977"/>
            <a:ext cx="1454832" cy="2468880"/>
          </a:xfrm>
          <a:prstGeom prst="rect">
            <a:avLst/>
          </a:prstGeom>
          <a:noFill/>
          <a:ln>
            <a:noFill/>
          </a:ln>
        </p:spPr>
      </p:pic>
      <p:pic>
        <p:nvPicPr>
          <p:cNvPr id="1393" name="Google Shape;1393;p133"/>
          <p:cNvPicPr preferRelativeResize="0"/>
          <p:nvPr/>
        </p:nvPicPr>
        <p:blipFill rotWithShape="1">
          <a:blip r:embed="rId3">
            <a:alphaModFix/>
          </a:blip>
          <a:srcRect b="0" l="0" r="0" t="0"/>
          <a:stretch/>
        </p:blipFill>
        <p:spPr>
          <a:xfrm>
            <a:off x="6142893" y="298938"/>
            <a:ext cx="1454832" cy="2468880"/>
          </a:xfrm>
          <a:prstGeom prst="rect">
            <a:avLst/>
          </a:prstGeom>
          <a:noFill/>
          <a:ln>
            <a:noFill/>
          </a:ln>
        </p:spPr>
      </p:pic>
      <p:pic>
        <p:nvPicPr>
          <p:cNvPr id="1394" name="Google Shape;1394;p133"/>
          <p:cNvPicPr preferRelativeResize="0"/>
          <p:nvPr/>
        </p:nvPicPr>
        <p:blipFill rotWithShape="1">
          <a:blip r:embed="rId3">
            <a:alphaModFix/>
          </a:blip>
          <a:srcRect b="0" l="0" r="0" t="0"/>
          <a:stretch/>
        </p:blipFill>
        <p:spPr>
          <a:xfrm>
            <a:off x="45720" y="173209"/>
            <a:ext cx="1454832" cy="2468880"/>
          </a:xfrm>
          <a:prstGeom prst="rect">
            <a:avLst/>
          </a:prstGeom>
          <a:noFill/>
          <a:ln>
            <a:noFill/>
          </a:ln>
        </p:spPr>
      </p:pic>
      <p:pic>
        <p:nvPicPr>
          <p:cNvPr id="1395" name="Google Shape;1395;p133"/>
          <p:cNvPicPr preferRelativeResize="0"/>
          <p:nvPr/>
        </p:nvPicPr>
        <p:blipFill rotWithShape="1">
          <a:blip r:embed="rId3">
            <a:alphaModFix/>
          </a:blip>
          <a:srcRect b="0" l="0" r="0" t="0"/>
          <a:stretch/>
        </p:blipFill>
        <p:spPr>
          <a:xfrm>
            <a:off x="1454833" y="248823"/>
            <a:ext cx="1454832" cy="2468880"/>
          </a:xfrm>
          <a:prstGeom prst="rect">
            <a:avLst/>
          </a:prstGeom>
          <a:noFill/>
          <a:ln>
            <a:noFill/>
          </a:ln>
        </p:spPr>
      </p:pic>
      <p:pic>
        <p:nvPicPr>
          <p:cNvPr id="1396" name="Google Shape;1396;p133"/>
          <p:cNvPicPr preferRelativeResize="0"/>
          <p:nvPr/>
        </p:nvPicPr>
        <p:blipFill rotWithShape="1">
          <a:blip r:embed="rId3">
            <a:alphaModFix/>
          </a:blip>
          <a:srcRect b="0" l="0" r="0" t="0"/>
          <a:stretch/>
        </p:blipFill>
        <p:spPr>
          <a:xfrm>
            <a:off x="3776517" y="2402982"/>
            <a:ext cx="1454832" cy="2468880"/>
          </a:xfrm>
          <a:prstGeom prst="rect">
            <a:avLst/>
          </a:prstGeom>
          <a:noFill/>
          <a:ln>
            <a:noFill/>
          </a:ln>
        </p:spPr>
      </p:pic>
      <p:pic>
        <p:nvPicPr>
          <p:cNvPr id="1397" name="Google Shape;1397;p133"/>
          <p:cNvPicPr preferRelativeResize="0"/>
          <p:nvPr/>
        </p:nvPicPr>
        <p:blipFill rotWithShape="1">
          <a:blip r:embed="rId3">
            <a:alphaModFix/>
          </a:blip>
          <a:srcRect b="0" l="0" r="0" t="0"/>
          <a:stretch/>
        </p:blipFill>
        <p:spPr>
          <a:xfrm>
            <a:off x="3811322" y="1388398"/>
            <a:ext cx="1454832" cy="2468880"/>
          </a:xfrm>
          <a:prstGeom prst="rect">
            <a:avLst/>
          </a:prstGeom>
          <a:noFill/>
          <a:ln>
            <a:noFill/>
          </a:ln>
        </p:spPr>
      </p:pic>
      <p:pic>
        <p:nvPicPr>
          <p:cNvPr id="1398" name="Google Shape;1398;p133"/>
          <p:cNvPicPr preferRelativeResize="0"/>
          <p:nvPr/>
        </p:nvPicPr>
        <p:blipFill rotWithShape="1">
          <a:blip r:embed="rId3">
            <a:alphaModFix/>
          </a:blip>
          <a:srcRect b="0" l="0" r="0" t="0"/>
          <a:stretch/>
        </p:blipFill>
        <p:spPr>
          <a:xfrm>
            <a:off x="5609785" y="248823"/>
            <a:ext cx="1454832" cy="2468880"/>
          </a:xfrm>
          <a:prstGeom prst="rect">
            <a:avLst/>
          </a:prstGeom>
          <a:noFill/>
          <a:ln>
            <a:noFill/>
          </a:ln>
        </p:spPr>
      </p:pic>
      <p:pic>
        <p:nvPicPr>
          <p:cNvPr id="1399" name="Google Shape;1399;p133"/>
          <p:cNvPicPr preferRelativeResize="0"/>
          <p:nvPr/>
        </p:nvPicPr>
        <p:blipFill rotWithShape="1">
          <a:blip r:embed="rId3">
            <a:alphaModFix/>
          </a:blip>
          <a:srcRect b="0" l="0" r="0" t="0"/>
          <a:stretch/>
        </p:blipFill>
        <p:spPr>
          <a:xfrm>
            <a:off x="6676001" y="248823"/>
            <a:ext cx="1454832" cy="2468880"/>
          </a:xfrm>
          <a:prstGeom prst="rect">
            <a:avLst/>
          </a:prstGeom>
          <a:noFill/>
          <a:ln>
            <a:noFill/>
          </a:ln>
        </p:spPr>
      </p:pic>
      <p:pic>
        <p:nvPicPr>
          <p:cNvPr id="1400" name="Google Shape;1400;p133"/>
          <p:cNvPicPr preferRelativeResize="0"/>
          <p:nvPr/>
        </p:nvPicPr>
        <p:blipFill rotWithShape="1">
          <a:blip r:embed="rId3">
            <a:alphaModFix/>
          </a:blip>
          <a:srcRect b="0" l="0" r="0" t="0"/>
          <a:stretch/>
        </p:blipFill>
        <p:spPr>
          <a:xfrm>
            <a:off x="7338501" y="336745"/>
            <a:ext cx="1454832" cy="2468880"/>
          </a:xfrm>
          <a:prstGeom prst="rect">
            <a:avLst/>
          </a:prstGeom>
          <a:noFill/>
          <a:ln>
            <a:noFill/>
          </a:ln>
        </p:spPr>
      </p:pic>
      <p:pic>
        <p:nvPicPr>
          <p:cNvPr id="1401" name="Google Shape;1401;p133"/>
          <p:cNvPicPr preferRelativeResize="0"/>
          <p:nvPr/>
        </p:nvPicPr>
        <p:blipFill rotWithShape="1">
          <a:blip r:embed="rId4">
            <a:alphaModFix/>
          </a:blip>
          <a:srcRect b="0" l="0" r="0" t="0"/>
          <a:stretch/>
        </p:blipFill>
        <p:spPr>
          <a:xfrm>
            <a:off x="352901" y="3620731"/>
            <a:ext cx="1147651" cy="975950"/>
          </a:xfrm>
          <a:prstGeom prst="rect">
            <a:avLst/>
          </a:prstGeom>
          <a:noFill/>
          <a:ln>
            <a:noFill/>
          </a:ln>
        </p:spPr>
      </p:pic>
      <p:pic>
        <p:nvPicPr>
          <p:cNvPr id="1402" name="Google Shape;1402;p133"/>
          <p:cNvPicPr preferRelativeResize="0"/>
          <p:nvPr/>
        </p:nvPicPr>
        <p:blipFill rotWithShape="1">
          <a:blip r:embed="rId3">
            <a:alphaModFix/>
          </a:blip>
          <a:srcRect b="0" l="0" r="0" t="0"/>
          <a:stretch/>
        </p:blipFill>
        <p:spPr>
          <a:xfrm>
            <a:off x="2877285" y="2642089"/>
            <a:ext cx="1454832" cy="2468880"/>
          </a:xfrm>
          <a:prstGeom prst="rect">
            <a:avLst/>
          </a:prstGeom>
          <a:noFill/>
          <a:ln>
            <a:noFill/>
          </a:ln>
        </p:spPr>
      </p:pic>
      <p:pic>
        <p:nvPicPr>
          <p:cNvPr id="1403" name="Google Shape;1403;p133"/>
          <p:cNvPicPr preferRelativeResize="0"/>
          <p:nvPr/>
        </p:nvPicPr>
        <p:blipFill rotWithShape="1">
          <a:blip r:embed="rId3">
            <a:alphaModFix/>
          </a:blip>
          <a:srcRect b="0" l="0" r="0" t="0"/>
          <a:stretch/>
        </p:blipFill>
        <p:spPr>
          <a:xfrm>
            <a:off x="4347794" y="2571750"/>
            <a:ext cx="1454832" cy="2468880"/>
          </a:xfrm>
          <a:prstGeom prst="rect">
            <a:avLst/>
          </a:prstGeom>
          <a:noFill/>
          <a:ln>
            <a:noFill/>
          </a:ln>
        </p:spPr>
      </p:pic>
      <p:pic>
        <p:nvPicPr>
          <p:cNvPr id="1404" name="Google Shape;1404;p133"/>
          <p:cNvPicPr preferRelativeResize="0"/>
          <p:nvPr/>
        </p:nvPicPr>
        <p:blipFill rotWithShape="1">
          <a:blip r:embed="rId3">
            <a:alphaModFix/>
          </a:blip>
          <a:srcRect b="0" l="0" r="0" t="0"/>
          <a:stretch/>
        </p:blipFill>
        <p:spPr>
          <a:xfrm>
            <a:off x="5916049" y="2540098"/>
            <a:ext cx="1454832" cy="2468880"/>
          </a:xfrm>
          <a:prstGeom prst="rect">
            <a:avLst/>
          </a:prstGeom>
          <a:noFill/>
          <a:ln>
            <a:noFill/>
          </a:ln>
        </p:spPr>
      </p:pic>
      <p:pic>
        <p:nvPicPr>
          <p:cNvPr id="1405" name="Google Shape;1405;p133"/>
          <p:cNvPicPr preferRelativeResize="0"/>
          <p:nvPr/>
        </p:nvPicPr>
        <p:blipFill rotWithShape="1">
          <a:blip r:embed="rId3">
            <a:alphaModFix/>
          </a:blip>
          <a:srcRect b="0" l="0" r="0" t="0"/>
          <a:stretch/>
        </p:blipFill>
        <p:spPr>
          <a:xfrm>
            <a:off x="2293837" y="2674620"/>
            <a:ext cx="1454832" cy="2468880"/>
          </a:xfrm>
          <a:prstGeom prst="rect">
            <a:avLst/>
          </a:prstGeom>
          <a:noFill/>
          <a:ln>
            <a:noFill/>
          </a:ln>
        </p:spPr>
      </p:pic>
      <p:sp>
        <p:nvSpPr>
          <p:cNvPr id="1406" name="Google Shape;1406;p133"/>
          <p:cNvSpPr txBox="1"/>
          <p:nvPr/>
        </p:nvSpPr>
        <p:spPr>
          <a:xfrm>
            <a:off x="1992820" y="1857188"/>
            <a:ext cx="36006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Calibri"/>
                <a:ea typeface="Calibri"/>
                <a:cs typeface="Calibri"/>
                <a:sym typeface="Calibri"/>
              </a:rPr>
              <a:t>Thank You</a:t>
            </a:r>
            <a:endParaRPr b="0" i="0" sz="2000" u="none" cap="none" strike="noStrike">
              <a:solidFill>
                <a:srgbClr val="FFFFFF"/>
              </a:solidFill>
              <a:latin typeface="Calibri"/>
              <a:ea typeface="Calibri"/>
              <a:cs typeface="Calibri"/>
              <a:sym typeface="Calibri"/>
            </a:endParaRPr>
          </a:p>
        </p:txBody>
      </p:sp>
      <p:pic>
        <p:nvPicPr>
          <p:cNvPr id="1407" name="Google Shape;1407;p133"/>
          <p:cNvPicPr preferRelativeResize="0"/>
          <p:nvPr/>
        </p:nvPicPr>
        <p:blipFill rotWithShape="1">
          <a:blip r:embed="rId5">
            <a:alphaModFix/>
          </a:blip>
          <a:srcRect b="0" l="0" r="0" t="0"/>
          <a:stretch/>
        </p:blipFill>
        <p:spPr>
          <a:xfrm>
            <a:off x="7477859" y="255858"/>
            <a:ext cx="941550" cy="6374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74"/>
          <p:cNvGrpSpPr/>
          <p:nvPr/>
        </p:nvGrpSpPr>
        <p:grpSpPr>
          <a:xfrm>
            <a:off x="0" y="112"/>
            <a:ext cx="9144002" cy="709528"/>
            <a:chOff x="-1" y="119"/>
            <a:chExt cx="9144002" cy="597900"/>
          </a:xfrm>
        </p:grpSpPr>
        <p:sp>
          <p:nvSpPr>
            <p:cNvPr id="429" name="Google Shape;429;p74"/>
            <p:cNvSpPr/>
            <p:nvPr/>
          </p:nvSpPr>
          <p:spPr>
            <a:xfrm>
              <a:off x="1" y="119"/>
              <a:ext cx="9144000" cy="597900"/>
            </a:xfrm>
            <a:prstGeom prst="rect">
              <a:avLst/>
            </a:prstGeom>
            <a:solidFill>
              <a:srgbClr val="05A68C"/>
            </a:solidFill>
            <a:ln cap="flat" cmpd="sng" w="9525">
              <a:solidFill>
                <a:srgbClr val="FFFFFF"/>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rPr b="1" i="0" lang="en" sz="2800" u="none" cap="none" strike="noStrike">
                  <a:solidFill>
                    <a:schemeClr val="lt1"/>
                  </a:solidFill>
                  <a:latin typeface="Proxima Nova"/>
                  <a:ea typeface="Proxima Nova"/>
                  <a:cs typeface="Proxima Nova"/>
                  <a:sym typeface="Proxima Nova"/>
                </a:rPr>
                <a:t>Growing need for ecological modelling</a:t>
              </a:r>
              <a:endParaRPr b="1" i="0" sz="2800" u="none" cap="none" strike="noStrike">
                <a:solidFill>
                  <a:srgbClr val="000000"/>
                </a:solidFill>
                <a:latin typeface="Proxima Nova"/>
                <a:ea typeface="Proxima Nova"/>
                <a:cs typeface="Proxima Nova"/>
                <a:sym typeface="Proxima Nova"/>
              </a:endParaRPr>
            </a:p>
          </p:txBody>
        </p:sp>
        <p:cxnSp>
          <p:nvCxnSpPr>
            <p:cNvPr id="430" name="Google Shape;430;p74"/>
            <p:cNvCxnSpPr/>
            <p:nvPr/>
          </p:nvCxnSpPr>
          <p:spPr>
            <a:xfrm>
              <a:off x="-1" y="591297"/>
              <a:ext cx="9144000" cy="2400"/>
            </a:xfrm>
            <a:prstGeom prst="straightConnector1">
              <a:avLst/>
            </a:prstGeom>
            <a:noFill/>
            <a:ln cap="flat" cmpd="sng" w="57150">
              <a:solidFill>
                <a:srgbClr val="FFFFFF"/>
              </a:solidFill>
              <a:prstDash val="solid"/>
              <a:miter lim="800000"/>
              <a:headEnd len="sm" w="sm" type="none"/>
              <a:tailEnd len="sm" w="sm" type="none"/>
            </a:ln>
          </p:spPr>
        </p:cxnSp>
      </p:grpSp>
      <p:sp>
        <p:nvSpPr>
          <p:cNvPr id="431" name="Google Shape;431;p74"/>
          <p:cNvSpPr txBox="1"/>
          <p:nvPr/>
        </p:nvSpPr>
        <p:spPr>
          <a:xfrm>
            <a:off x="4754737" y="4479698"/>
            <a:ext cx="9090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FFFFFF"/>
                </a:solidFill>
                <a:latin typeface="Calibri"/>
                <a:ea typeface="Calibri"/>
                <a:cs typeface="Calibri"/>
                <a:sym typeface="Calibri"/>
              </a:rPr>
              <a:t>Outputs</a:t>
            </a:r>
            <a:endParaRPr b="0" i="0" sz="1900" u="none" cap="none" strike="noStrike">
              <a:solidFill>
                <a:srgbClr val="FFFFFF"/>
              </a:solidFill>
              <a:latin typeface="Calibri"/>
              <a:ea typeface="Calibri"/>
              <a:cs typeface="Calibri"/>
              <a:sym typeface="Calibri"/>
            </a:endParaRPr>
          </a:p>
        </p:txBody>
      </p:sp>
      <p:sp>
        <p:nvSpPr>
          <p:cNvPr id="432" name="Google Shape;432;p74"/>
          <p:cNvSpPr txBox="1"/>
          <p:nvPr/>
        </p:nvSpPr>
        <p:spPr>
          <a:xfrm>
            <a:off x="6090037" y="4487460"/>
            <a:ext cx="9090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FFFFFF"/>
                </a:solidFill>
                <a:latin typeface="Calibri"/>
                <a:ea typeface="Calibri"/>
                <a:cs typeface="Calibri"/>
                <a:sym typeface="Calibri"/>
              </a:rPr>
              <a:t>Otomes</a:t>
            </a:r>
            <a:endParaRPr b="0" i="0" sz="1900" u="none" cap="none" strike="noStrike">
              <a:solidFill>
                <a:srgbClr val="FFFFFF"/>
              </a:solidFill>
              <a:latin typeface="Calibri"/>
              <a:ea typeface="Calibri"/>
              <a:cs typeface="Calibri"/>
              <a:sym typeface="Calibri"/>
            </a:endParaRPr>
          </a:p>
        </p:txBody>
      </p:sp>
      <p:sp>
        <p:nvSpPr>
          <p:cNvPr id="433" name="Google Shape;433;p74"/>
          <p:cNvSpPr txBox="1"/>
          <p:nvPr>
            <p:ph idx="4294967295" type="title"/>
          </p:nvPr>
        </p:nvSpPr>
        <p:spPr>
          <a:xfrm>
            <a:off x="75" y="2919950"/>
            <a:ext cx="9144000" cy="2251200"/>
          </a:xfrm>
          <a:prstGeom prst="rect">
            <a:avLst/>
          </a:prstGeom>
          <a:solidFill>
            <a:schemeClr val="dk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434" name="Google Shape;434;p74"/>
          <p:cNvPicPr preferRelativeResize="0"/>
          <p:nvPr>
            <p:ph idx="4294967295" type="body"/>
          </p:nvPr>
        </p:nvPicPr>
        <p:blipFill rotWithShape="1">
          <a:blip r:embed="rId3">
            <a:alphaModFix/>
          </a:blip>
          <a:srcRect b="0" l="0" r="0" t="0"/>
          <a:stretch/>
        </p:blipFill>
        <p:spPr>
          <a:xfrm>
            <a:off x="1569750" y="1177750"/>
            <a:ext cx="5383200" cy="1647300"/>
          </a:xfrm>
          <a:prstGeom prst="rect">
            <a:avLst/>
          </a:prstGeom>
          <a:noFill/>
          <a:ln>
            <a:noFill/>
          </a:ln>
        </p:spPr>
      </p:pic>
      <p:pic>
        <p:nvPicPr>
          <p:cNvPr descr="Pacific golden plover in breeding plumage on grass" id="435" name="Google Shape;435;p74"/>
          <p:cNvPicPr preferRelativeResize="0"/>
          <p:nvPr/>
        </p:nvPicPr>
        <p:blipFill rotWithShape="1">
          <a:blip r:embed="rId4">
            <a:alphaModFix/>
          </a:blip>
          <a:srcRect b="0" l="0" r="0" t="0"/>
          <a:stretch/>
        </p:blipFill>
        <p:spPr>
          <a:xfrm>
            <a:off x="2632347" y="3395286"/>
            <a:ext cx="1905963" cy="1325377"/>
          </a:xfrm>
          <a:prstGeom prst="rect">
            <a:avLst/>
          </a:prstGeom>
          <a:noFill/>
          <a:ln>
            <a:noFill/>
          </a:ln>
        </p:spPr>
      </p:pic>
      <p:grpSp>
        <p:nvGrpSpPr>
          <p:cNvPr id="436" name="Google Shape;436;p74"/>
          <p:cNvGrpSpPr/>
          <p:nvPr/>
        </p:nvGrpSpPr>
        <p:grpSpPr>
          <a:xfrm>
            <a:off x="194775" y="3063255"/>
            <a:ext cx="2221161" cy="1972309"/>
            <a:chOff x="1134630" y="1875210"/>
            <a:chExt cx="3600521" cy="3610965"/>
          </a:xfrm>
        </p:grpSpPr>
        <p:pic>
          <p:nvPicPr>
            <p:cNvPr id="437" name="Google Shape;437;p74"/>
            <p:cNvPicPr preferRelativeResize="0"/>
            <p:nvPr/>
          </p:nvPicPr>
          <p:blipFill rotWithShape="1">
            <a:blip r:embed="rId5">
              <a:alphaModFix/>
            </a:blip>
            <a:srcRect b="0" l="0" r="0" t="0"/>
            <a:stretch/>
          </p:blipFill>
          <p:spPr>
            <a:xfrm>
              <a:off x="1151261" y="1886175"/>
              <a:ext cx="3583800" cy="3600000"/>
            </a:xfrm>
            <a:prstGeom prst="flowChartConnector">
              <a:avLst/>
            </a:prstGeom>
            <a:noFill/>
            <a:ln>
              <a:noFill/>
            </a:ln>
          </p:spPr>
        </p:pic>
        <p:pic>
          <p:nvPicPr>
            <p:cNvPr id="438" name="Google Shape;438;p74"/>
            <p:cNvPicPr preferRelativeResize="0"/>
            <p:nvPr/>
          </p:nvPicPr>
          <p:blipFill rotWithShape="1">
            <a:blip r:embed="rId6">
              <a:alphaModFix/>
            </a:blip>
            <a:srcRect b="0" l="0" r="0" t="0"/>
            <a:stretch/>
          </p:blipFill>
          <p:spPr>
            <a:xfrm>
              <a:off x="1164251" y="1886175"/>
              <a:ext cx="3570900" cy="3600000"/>
            </a:xfrm>
            <a:prstGeom prst="flowChartConnector">
              <a:avLst/>
            </a:prstGeom>
            <a:noFill/>
            <a:ln>
              <a:noFill/>
            </a:ln>
          </p:spPr>
        </p:pic>
        <p:grpSp>
          <p:nvGrpSpPr>
            <p:cNvPr id="439" name="Google Shape;439;p74"/>
            <p:cNvGrpSpPr/>
            <p:nvPr/>
          </p:nvGrpSpPr>
          <p:grpSpPr>
            <a:xfrm>
              <a:off x="1134630" y="1875210"/>
              <a:ext cx="3599797" cy="3600274"/>
              <a:chOff x="835874" y="767392"/>
              <a:chExt cx="2322000" cy="2282700"/>
            </a:xfrm>
          </p:grpSpPr>
          <p:cxnSp>
            <p:nvCxnSpPr>
              <p:cNvPr id="440" name="Google Shape;440;p74"/>
              <p:cNvCxnSpPr/>
              <p:nvPr/>
            </p:nvCxnSpPr>
            <p:spPr>
              <a:xfrm>
                <a:off x="835874" y="1903285"/>
                <a:ext cx="2304600" cy="0"/>
              </a:xfrm>
              <a:prstGeom prst="straightConnector1">
                <a:avLst/>
              </a:prstGeom>
              <a:noFill/>
              <a:ln cap="flat" cmpd="sng" w="9525">
                <a:solidFill>
                  <a:srgbClr val="D8D8D8">
                    <a:alpha val="48630"/>
                  </a:srgbClr>
                </a:solidFill>
                <a:prstDash val="solid"/>
                <a:round/>
                <a:headEnd len="sm" w="sm" type="none"/>
                <a:tailEnd len="sm" w="sm" type="none"/>
              </a:ln>
            </p:spPr>
          </p:cxnSp>
          <p:cxnSp>
            <p:nvCxnSpPr>
              <p:cNvPr id="441" name="Google Shape;441;p74"/>
              <p:cNvCxnSpPr/>
              <p:nvPr/>
            </p:nvCxnSpPr>
            <p:spPr>
              <a:xfrm>
                <a:off x="1986972" y="767392"/>
                <a:ext cx="4500" cy="2282700"/>
              </a:xfrm>
              <a:prstGeom prst="straightConnector1">
                <a:avLst/>
              </a:prstGeom>
              <a:noFill/>
              <a:ln cap="flat" cmpd="sng" w="9525">
                <a:solidFill>
                  <a:srgbClr val="D8D8D8">
                    <a:alpha val="48630"/>
                  </a:srgbClr>
                </a:solidFill>
                <a:prstDash val="solid"/>
                <a:round/>
                <a:headEnd len="sm" w="sm" type="none"/>
                <a:tailEnd len="sm" w="sm" type="none"/>
              </a:ln>
            </p:spPr>
          </p:cxnSp>
          <p:cxnSp>
            <p:nvCxnSpPr>
              <p:cNvPr id="442" name="Google Shape;442;p74"/>
              <p:cNvCxnSpPr/>
              <p:nvPr/>
            </p:nvCxnSpPr>
            <p:spPr>
              <a:xfrm>
                <a:off x="984311" y="1365326"/>
                <a:ext cx="2015100" cy="1075800"/>
              </a:xfrm>
              <a:prstGeom prst="straightConnector1">
                <a:avLst/>
              </a:prstGeom>
              <a:noFill/>
              <a:ln cap="flat" cmpd="sng" w="9525">
                <a:solidFill>
                  <a:srgbClr val="D8D8D8">
                    <a:alpha val="48630"/>
                  </a:srgbClr>
                </a:solidFill>
                <a:prstDash val="solid"/>
                <a:round/>
                <a:headEnd len="sm" w="sm" type="none"/>
                <a:tailEnd len="sm" w="sm" type="none"/>
              </a:ln>
            </p:spPr>
          </p:cxnSp>
          <p:cxnSp>
            <p:nvCxnSpPr>
              <p:cNvPr id="443" name="Google Shape;443;p74"/>
              <p:cNvCxnSpPr/>
              <p:nvPr/>
            </p:nvCxnSpPr>
            <p:spPr>
              <a:xfrm>
                <a:off x="1422491" y="910660"/>
                <a:ext cx="1137600" cy="1996200"/>
              </a:xfrm>
              <a:prstGeom prst="straightConnector1">
                <a:avLst/>
              </a:prstGeom>
              <a:noFill/>
              <a:ln cap="flat" cmpd="sng" w="9525">
                <a:solidFill>
                  <a:srgbClr val="D8D8D8">
                    <a:alpha val="48630"/>
                  </a:srgbClr>
                </a:solidFill>
                <a:prstDash val="solid"/>
                <a:round/>
                <a:headEnd len="sm" w="sm" type="none"/>
                <a:tailEnd len="sm" w="sm" type="none"/>
              </a:ln>
            </p:spPr>
          </p:cxnSp>
          <p:cxnSp>
            <p:nvCxnSpPr>
              <p:cNvPr id="444" name="Google Shape;444;p74"/>
              <p:cNvCxnSpPr/>
              <p:nvPr/>
            </p:nvCxnSpPr>
            <p:spPr>
              <a:xfrm flipH="1">
                <a:off x="1424340" y="910660"/>
                <a:ext cx="1123200" cy="1996200"/>
              </a:xfrm>
              <a:prstGeom prst="straightConnector1">
                <a:avLst/>
              </a:prstGeom>
              <a:noFill/>
              <a:ln cap="flat" cmpd="sng" w="9525">
                <a:solidFill>
                  <a:srgbClr val="D8D8D8">
                    <a:alpha val="48630"/>
                  </a:srgbClr>
                </a:solidFill>
                <a:prstDash val="solid"/>
                <a:round/>
                <a:headEnd len="sm" w="sm" type="none"/>
                <a:tailEnd len="sm" w="sm" type="none"/>
              </a:ln>
            </p:spPr>
          </p:cxnSp>
          <p:cxnSp>
            <p:nvCxnSpPr>
              <p:cNvPr id="445" name="Google Shape;445;p74"/>
              <p:cNvCxnSpPr/>
              <p:nvPr/>
            </p:nvCxnSpPr>
            <p:spPr>
              <a:xfrm flipH="1">
                <a:off x="984413" y="1322856"/>
                <a:ext cx="2015100" cy="1161000"/>
              </a:xfrm>
              <a:prstGeom prst="straightConnector1">
                <a:avLst/>
              </a:prstGeom>
              <a:noFill/>
              <a:ln cap="flat" cmpd="sng" w="9525">
                <a:solidFill>
                  <a:srgbClr val="D8D8D8">
                    <a:alpha val="48630"/>
                  </a:srgbClr>
                </a:solidFill>
                <a:prstDash val="solid"/>
                <a:round/>
                <a:headEnd len="sm" w="sm" type="none"/>
                <a:tailEnd len="sm" w="sm" type="none"/>
              </a:ln>
            </p:spPr>
          </p:cxnSp>
          <p:sp>
            <p:nvSpPr>
              <p:cNvPr id="446" name="Google Shape;446;p74"/>
              <p:cNvSpPr/>
              <p:nvPr/>
            </p:nvSpPr>
            <p:spPr>
              <a:xfrm>
                <a:off x="1709093" y="1632658"/>
                <a:ext cx="561600" cy="552000"/>
              </a:xfrm>
              <a:prstGeom prst="ellipse">
                <a:avLst/>
              </a:prstGeom>
              <a:noFill/>
              <a:ln cap="flat" cmpd="sng" w="9525">
                <a:solidFill>
                  <a:srgbClr val="D8D8D8">
                    <a:alpha val="4863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447" name="Google Shape;447;p74"/>
              <p:cNvSpPr/>
              <p:nvPr/>
            </p:nvSpPr>
            <p:spPr>
              <a:xfrm>
                <a:off x="1409026" y="1337012"/>
                <a:ext cx="1166400" cy="1146600"/>
              </a:xfrm>
              <a:prstGeom prst="ellipse">
                <a:avLst/>
              </a:prstGeom>
              <a:noFill/>
              <a:ln cap="flat" cmpd="sng" w="9525">
                <a:solidFill>
                  <a:srgbClr val="D8D8D8">
                    <a:alpha val="4863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448" name="Google Shape;448;p74"/>
              <p:cNvSpPr/>
              <p:nvPr/>
            </p:nvSpPr>
            <p:spPr>
              <a:xfrm>
                <a:off x="1091748" y="1011406"/>
                <a:ext cx="1806900" cy="1776300"/>
              </a:xfrm>
              <a:prstGeom prst="ellipse">
                <a:avLst/>
              </a:prstGeom>
              <a:noFill/>
              <a:ln cap="flat" cmpd="sng" w="9525">
                <a:solidFill>
                  <a:srgbClr val="D8D8D8">
                    <a:alpha val="4863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449" name="Google Shape;449;p74"/>
              <p:cNvSpPr/>
              <p:nvPr/>
            </p:nvSpPr>
            <p:spPr>
              <a:xfrm>
                <a:off x="835874" y="767392"/>
                <a:ext cx="2322000" cy="2282700"/>
              </a:xfrm>
              <a:prstGeom prst="ellipse">
                <a:avLst/>
              </a:prstGeom>
              <a:noFill/>
              <a:ln cap="flat" cmpd="sng" w="9525">
                <a:solidFill>
                  <a:srgbClr val="D8D8D8">
                    <a:alpha val="4863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450" name="Google Shape;450;p74"/>
              <p:cNvSpPr/>
              <p:nvPr/>
            </p:nvSpPr>
            <p:spPr>
              <a:xfrm>
                <a:off x="1910720" y="1823584"/>
                <a:ext cx="158400" cy="155700"/>
              </a:xfrm>
              <a:prstGeom prst="ellipse">
                <a:avLst/>
              </a:prstGeom>
              <a:noFill/>
              <a:ln cap="flat" cmpd="sng" w="9525">
                <a:solidFill>
                  <a:srgbClr val="D8D8D8">
                    <a:alpha val="4863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grpSp>
      </p:grpSp>
      <p:grpSp>
        <p:nvGrpSpPr>
          <p:cNvPr id="451" name="Google Shape;451;p74"/>
          <p:cNvGrpSpPr/>
          <p:nvPr/>
        </p:nvGrpSpPr>
        <p:grpSpPr>
          <a:xfrm>
            <a:off x="6613027" y="3063379"/>
            <a:ext cx="2221075" cy="1989207"/>
            <a:chOff x="1134630" y="1875210"/>
            <a:chExt cx="3599797" cy="3616740"/>
          </a:xfrm>
        </p:grpSpPr>
        <p:pic>
          <p:nvPicPr>
            <p:cNvPr id="452" name="Google Shape;452;p74"/>
            <p:cNvPicPr preferRelativeResize="0"/>
            <p:nvPr/>
          </p:nvPicPr>
          <p:blipFill rotWithShape="1">
            <a:blip r:embed="rId7">
              <a:alphaModFix/>
            </a:blip>
            <a:srcRect b="0" l="0" r="0" t="0"/>
            <a:stretch/>
          </p:blipFill>
          <p:spPr>
            <a:xfrm>
              <a:off x="1143073" y="1876650"/>
              <a:ext cx="3582000" cy="3615300"/>
            </a:xfrm>
            <a:prstGeom prst="flowChartConnector">
              <a:avLst/>
            </a:prstGeom>
            <a:noFill/>
            <a:ln>
              <a:noFill/>
            </a:ln>
          </p:spPr>
        </p:pic>
        <p:grpSp>
          <p:nvGrpSpPr>
            <p:cNvPr id="453" name="Google Shape;453;p74"/>
            <p:cNvGrpSpPr/>
            <p:nvPr/>
          </p:nvGrpSpPr>
          <p:grpSpPr>
            <a:xfrm>
              <a:off x="1134630" y="1875210"/>
              <a:ext cx="3599797" cy="3600274"/>
              <a:chOff x="835874" y="767392"/>
              <a:chExt cx="2322000" cy="2282700"/>
            </a:xfrm>
          </p:grpSpPr>
          <p:cxnSp>
            <p:nvCxnSpPr>
              <p:cNvPr id="454" name="Google Shape;454;p74"/>
              <p:cNvCxnSpPr/>
              <p:nvPr/>
            </p:nvCxnSpPr>
            <p:spPr>
              <a:xfrm>
                <a:off x="835874" y="1903285"/>
                <a:ext cx="2304600" cy="0"/>
              </a:xfrm>
              <a:prstGeom prst="straightConnector1">
                <a:avLst/>
              </a:prstGeom>
              <a:noFill/>
              <a:ln cap="flat" cmpd="sng" w="9525">
                <a:solidFill>
                  <a:srgbClr val="D8D8D8">
                    <a:alpha val="48630"/>
                  </a:srgbClr>
                </a:solidFill>
                <a:prstDash val="solid"/>
                <a:round/>
                <a:headEnd len="sm" w="sm" type="none"/>
                <a:tailEnd len="sm" w="sm" type="none"/>
              </a:ln>
            </p:spPr>
          </p:cxnSp>
          <p:cxnSp>
            <p:nvCxnSpPr>
              <p:cNvPr id="455" name="Google Shape;455;p74"/>
              <p:cNvCxnSpPr/>
              <p:nvPr/>
            </p:nvCxnSpPr>
            <p:spPr>
              <a:xfrm>
                <a:off x="1986972" y="767392"/>
                <a:ext cx="4500" cy="2282700"/>
              </a:xfrm>
              <a:prstGeom prst="straightConnector1">
                <a:avLst/>
              </a:prstGeom>
              <a:noFill/>
              <a:ln cap="flat" cmpd="sng" w="9525">
                <a:solidFill>
                  <a:srgbClr val="D8D8D8">
                    <a:alpha val="48630"/>
                  </a:srgbClr>
                </a:solidFill>
                <a:prstDash val="solid"/>
                <a:round/>
                <a:headEnd len="sm" w="sm" type="none"/>
                <a:tailEnd len="sm" w="sm" type="none"/>
              </a:ln>
            </p:spPr>
          </p:cxnSp>
          <p:cxnSp>
            <p:nvCxnSpPr>
              <p:cNvPr id="456" name="Google Shape;456;p74"/>
              <p:cNvCxnSpPr/>
              <p:nvPr/>
            </p:nvCxnSpPr>
            <p:spPr>
              <a:xfrm>
                <a:off x="984311" y="1365326"/>
                <a:ext cx="2015100" cy="1075800"/>
              </a:xfrm>
              <a:prstGeom prst="straightConnector1">
                <a:avLst/>
              </a:prstGeom>
              <a:noFill/>
              <a:ln cap="flat" cmpd="sng" w="9525">
                <a:solidFill>
                  <a:srgbClr val="D8D8D8">
                    <a:alpha val="48630"/>
                  </a:srgbClr>
                </a:solidFill>
                <a:prstDash val="solid"/>
                <a:round/>
                <a:headEnd len="sm" w="sm" type="none"/>
                <a:tailEnd len="sm" w="sm" type="none"/>
              </a:ln>
            </p:spPr>
          </p:cxnSp>
          <p:cxnSp>
            <p:nvCxnSpPr>
              <p:cNvPr id="457" name="Google Shape;457;p74"/>
              <p:cNvCxnSpPr/>
              <p:nvPr/>
            </p:nvCxnSpPr>
            <p:spPr>
              <a:xfrm>
                <a:off x="1422491" y="910660"/>
                <a:ext cx="1137600" cy="1996200"/>
              </a:xfrm>
              <a:prstGeom prst="straightConnector1">
                <a:avLst/>
              </a:prstGeom>
              <a:noFill/>
              <a:ln cap="flat" cmpd="sng" w="9525">
                <a:solidFill>
                  <a:srgbClr val="D8D8D8">
                    <a:alpha val="48630"/>
                  </a:srgbClr>
                </a:solidFill>
                <a:prstDash val="solid"/>
                <a:round/>
                <a:headEnd len="sm" w="sm" type="none"/>
                <a:tailEnd len="sm" w="sm" type="none"/>
              </a:ln>
            </p:spPr>
          </p:cxnSp>
          <p:cxnSp>
            <p:nvCxnSpPr>
              <p:cNvPr id="458" name="Google Shape;458;p74"/>
              <p:cNvCxnSpPr/>
              <p:nvPr/>
            </p:nvCxnSpPr>
            <p:spPr>
              <a:xfrm flipH="1">
                <a:off x="1424340" y="910660"/>
                <a:ext cx="1123200" cy="1996200"/>
              </a:xfrm>
              <a:prstGeom prst="straightConnector1">
                <a:avLst/>
              </a:prstGeom>
              <a:noFill/>
              <a:ln cap="flat" cmpd="sng" w="9525">
                <a:solidFill>
                  <a:srgbClr val="D8D8D8">
                    <a:alpha val="48630"/>
                  </a:srgbClr>
                </a:solidFill>
                <a:prstDash val="solid"/>
                <a:round/>
                <a:headEnd len="sm" w="sm" type="none"/>
                <a:tailEnd len="sm" w="sm" type="none"/>
              </a:ln>
            </p:spPr>
          </p:cxnSp>
          <p:cxnSp>
            <p:nvCxnSpPr>
              <p:cNvPr id="459" name="Google Shape;459;p74"/>
              <p:cNvCxnSpPr/>
              <p:nvPr/>
            </p:nvCxnSpPr>
            <p:spPr>
              <a:xfrm flipH="1">
                <a:off x="984413" y="1322856"/>
                <a:ext cx="2015100" cy="1161000"/>
              </a:xfrm>
              <a:prstGeom prst="straightConnector1">
                <a:avLst/>
              </a:prstGeom>
              <a:noFill/>
              <a:ln cap="flat" cmpd="sng" w="9525">
                <a:solidFill>
                  <a:srgbClr val="D8D8D8">
                    <a:alpha val="48630"/>
                  </a:srgbClr>
                </a:solidFill>
                <a:prstDash val="solid"/>
                <a:round/>
                <a:headEnd len="sm" w="sm" type="none"/>
                <a:tailEnd len="sm" w="sm" type="none"/>
              </a:ln>
            </p:spPr>
          </p:cxnSp>
          <p:sp>
            <p:nvSpPr>
              <p:cNvPr id="460" name="Google Shape;460;p74"/>
              <p:cNvSpPr/>
              <p:nvPr/>
            </p:nvSpPr>
            <p:spPr>
              <a:xfrm>
                <a:off x="1709093" y="1632658"/>
                <a:ext cx="561600" cy="552000"/>
              </a:xfrm>
              <a:prstGeom prst="ellipse">
                <a:avLst/>
              </a:prstGeom>
              <a:noFill/>
              <a:ln cap="flat" cmpd="sng" w="9525">
                <a:solidFill>
                  <a:srgbClr val="D8D8D8">
                    <a:alpha val="4863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461" name="Google Shape;461;p74"/>
              <p:cNvSpPr/>
              <p:nvPr/>
            </p:nvSpPr>
            <p:spPr>
              <a:xfrm>
                <a:off x="1409026" y="1337012"/>
                <a:ext cx="1166400" cy="1146600"/>
              </a:xfrm>
              <a:prstGeom prst="ellipse">
                <a:avLst/>
              </a:prstGeom>
              <a:noFill/>
              <a:ln cap="flat" cmpd="sng" w="9525">
                <a:solidFill>
                  <a:srgbClr val="D8D8D8">
                    <a:alpha val="4863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462" name="Google Shape;462;p74"/>
              <p:cNvSpPr/>
              <p:nvPr/>
            </p:nvSpPr>
            <p:spPr>
              <a:xfrm>
                <a:off x="1091748" y="1011406"/>
                <a:ext cx="1806900" cy="1776300"/>
              </a:xfrm>
              <a:prstGeom prst="ellipse">
                <a:avLst/>
              </a:prstGeom>
              <a:noFill/>
              <a:ln cap="flat" cmpd="sng" w="9525">
                <a:solidFill>
                  <a:srgbClr val="D8D8D8">
                    <a:alpha val="4863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463" name="Google Shape;463;p74"/>
              <p:cNvSpPr/>
              <p:nvPr/>
            </p:nvSpPr>
            <p:spPr>
              <a:xfrm>
                <a:off x="835874" y="767392"/>
                <a:ext cx="2322000" cy="2282700"/>
              </a:xfrm>
              <a:prstGeom prst="ellipse">
                <a:avLst/>
              </a:prstGeom>
              <a:noFill/>
              <a:ln cap="flat" cmpd="sng" w="9525">
                <a:solidFill>
                  <a:srgbClr val="D8D8D8">
                    <a:alpha val="4863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464" name="Google Shape;464;p74"/>
              <p:cNvSpPr/>
              <p:nvPr/>
            </p:nvSpPr>
            <p:spPr>
              <a:xfrm>
                <a:off x="1910720" y="1823584"/>
                <a:ext cx="158400" cy="155700"/>
              </a:xfrm>
              <a:prstGeom prst="ellipse">
                <a:avLst/>
              </a:prstGeom>
              <a:noFill/>
              <a:ln cap="flat" cmpd="sng" w="9525">
                <a:solidFill>
                  <a:srgbClr val="D8D8D8">
                    <a:alpha val="4863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imes New Roman"/>
                  <a:ea typeface="Times New Roman"/>
                  <a:cs typeface="Times New Roman"/>
                  <a:sym typeface="Times New Roman"/>
                </a:endParaRPr>
              </a:p>
            </p:txBody>
          </p:sp>
        </p:grpSp>
      </p:grpSp>
      <p:sp>
        <p:nvSpPr>
          <p:cNvPr id="465" name="Google Shape;465;p74"/>
          <p:cNvSpPr txBox="1"/>
          <p:nvPr/>
        </p:nvSpPr>
        <p:spPr>
          <a:xfrm>
            <a:off x="4821775" y="3395275"/>
            <a:ext cx="1498800" cy="127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Hannah S. Wauchope et al. Rapid climate-driven loss of breeding habitat for Arctic migratory birds, Global Change Biology (2016).</a:t>
            </a:r>
            <a:endParaRPr b="0" i="0" sz="1100" u="none" cap="none" strike="noStrike">
              <a:solidFill>
                <a:schemeClr val="lt1"/>
              </a:solidFill>
              <a:latin typeface="Calibri"/>
              <a:ea typeface="Calibri"/>
              <a:cs typeface="Calibri"/>
              <a:sym typeface="Calibri"/>
            </a:endParaRPr>
          </a:p>
        </p:txBody>
      </p:sp>
      <p:sp>
        <p:nvSpPr>
          <p:cNvPr id="466" name="Google Shape;466;p74"/>
          <p:cNvSpPr txBox="1"/>
          <p:nvPr/>
        </p:nvSpPr>
        <p:spPr>
          <a:xfrm>
            <a:off x="1862601" y="887786"/>
            <a:ext cx="49395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BCCVL predicting change in distributions expected with climate change</a:t>
            </a:r>
            <a:endParaRPr b="0" i="0" sz="1200" u="none" cap="none" strike="noStrike">
              <a:solidFill>
                <a:schemeClr val="dk1"/>
              </a:solidFill>
              <a:latin typeface="Calibri"/>
              <a:ea typeface="Calibri"/>
              <a:cs typeface="Calibri"/>
              <a:sym typeface="Calibri"/>
            </a:endParaRPr>
          </a:p>
        </p:txBody>
      </p:sp>
      <p:pic>
        <p:nvPicPr>
          <p:cNvPr id="467" name="Google Shape;467;p74"/>
          <p:cNvPicPr preferRelativeResize="0"/>
          <p:nvPr/>
        </p:nvPicPr>
        <p:blipFill rotWithShape="1">
          <a:blip r:embed="rId8">
            <a:alphaModFix/>
          </a:blip>
          <a:srcRect b="0" l="0" r="0" t="0"/>
          <a:stretch/>
        </p:blipFill>
        <p:spPr>
          <a:xfrm>
            <a:off x="7363550" y="316862"/>
            <a:ext cx="1274174" cy="184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75"/>
          <p:cNvPicPr preferRelativeResize="0"/>
          <p:nvPr/>
        </p:nvPicPr>
        <p:blipFill>
          <a:blip r:embed="rId3">
            <a:alphaModFix/>
          </a:blip>
          <a:stretch>
            <a:fillRect/>
          </a:stretch>
        </p:blipFill>
        <p:spPr>
          <a:xfrm>
            <a:off x="985625" y="0"/>
            <a:ext cx="6858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6"/>
          <p:cNvSpPr/>
          <p:nvPr/>
        </p:nvSpPr>
        <p:spPr>
          <a:xfrm>
            <a:off x="0" y="0"/>
            <a:ext cx="9144000" cy="38244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bin"/>
              <a:ea typeface="Cabin"/>
              <a:cs typeface="Cabin"/>
              <a:sym typeface="Cabin"/>
            </a:endParaRPr>
          </a:p>
        </p:txBody>
      </p:sp>
      <p:sp>
        <p:nvSpPr>
          <p:cNvPr id="479" name="Google Shape;479;p76"/>
          <p:cNvSpPr txBox="1"/>
          <p:nvPr/>
        </p:nvSpPr>
        <p:spPr>
          <a:xfrm>
            <a:off x="336300" y="367438"/>
            <a:ext cx="8471400" cy="92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 sz="5400" u="none" cap="none" strike="noStrike">
                <a:solidFill>
                  <a:schemeClr val="lt1"/>
                </a:solidFill>
                <a:latin typeface="Cabin"/>
                <a:ea typeface="Cabin"/>
                <a:cs typeface="Cabin"/>
                <a:sym typeface="Cabin"/>
              </a:rPr>
              <a:t>Species Distribution modelling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400"/>
              <a:buFont typeface="Arial"/>
              <a:buNone/>
            </a:pPr>
            <a:r>
              <a:t/>
            </a:r>
            <a:endParaRPr b="1" i="0" sz="5400" u="none" cap="none" strike="noStrike">
              <a:solidFill>
                <a:schemeClr val="lt1"/>
              </a:solidFill>
              <a:latin typeface="Cabin"/>
              <a:ea typeface="Cabin"/>
              <a:cs typeface="Cabin"/>
              <a:sym typeface="Cabin"/>
            </a:endParaRPr>
          </a:p>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chemeClr val="lt1"/>
                </a:solidFill>
                <a:latin typeface="Cabin"/>
                <a:ea typeface="Cabin"/>
                <a:cs typeface="Cabin"/>
                <a:sym typeface="Cabin"/>
              </a:rPr>
              <a:t>“all models are wrong, some are useful” George Box</a:t>
            </a:r>
            <a:endParaRPr b="0" i="0" sz="2800" u="none" cap="none" strike="noStrike">
              <a:solidFill>
                <a:srgbClr val="000000"/>
              </a:solidFill>
              <a:latin typeface="Arial"/>
              <a:ea typeface="Arial"/>
              <a:cs typeface="Arial"/>
              <a:sym typeface="Arial"/>
            </a:endParaRPr>
          </a:p>
        </p:txBody>
      </p:sp>
      <p:pic>
        <p:nvPicPr>
          <p:cNvPr id="480" name="Google Shape;480;p76"/>
          <p:cNvPicPr preferRelativeResize="0"/>
          <p:nvPr/>
        </p:nvPicPr>
        <p:blipFill rotWithShape="1">
          <a:blip r:embed="rId3">
            <a:alphaModFix/>
          </a:blip>
          <a:srcRect b="0" l="0" r="0" t="0"/>
          <a:stretch/>
        </p:blipFill>
        <p:spPr>
          <a:xfrm>
            <a:off x="160738" y="4297062"/>
            <a:ext cx="3302928" cy="479000"/>
          </a:xfrm>
          <a:prstGeom prst="rect">
            <a:avLst/>
          </a:prstGeom>
          <a:noFill/>
          <a:ln>
            <a:noFill/>
          </a:ln>
        </p:spPr>
      </p:pic>
      <p:pic>
        <p:nvPicPr>
          <p:cNvPr id="481" name="Google Shape;481;p76"/>
          <p:cNvPicPr preferRelativeResize="0"/>
          <p:nvPr/>
        </p:nvPicPr>
        <p:blipFill rotWithShape="1">
          <a:blip r:embed="rId4">
            <a:alphaModFix/>
          </a:blip>
          <a:srcRect b="0" l="0" r="0" t="0"/>
          <a:stretch/>
        </p:blipFill>
        <p:spPr>
          <a:xfrm>
            <a:off x="7933213" y="4038600"/>
            <a:ext cx="889496" cy="9005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